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Montserrat SemiBold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Belanosima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Montserrat Medium"/>
      <p:regular r:id="rId56"/>
      <p:bold r:id="rId57"/>
      <p:italic r:id="rId58"/>
      <p:boldItalic r:id="rId59"/>
    </p:embeddedFont>
    <p:embeddedFont>
      <p:font typeface="Belanosima SemiBold"/>
      <p:regular r:id="rId60"/>
      <p:bold r:id="rId61"/>
    </p:embeddedFont>
    <p:embeddedFont>
      <p:font typeface="Fira Sans"/>
      <p:regular r:id="rId62"/>
      <p:bold r:id="rId63"/>
      <p:italic r:id="rId64"/>
      <p:boldItalic r:id="rId65"/>
    </p:embeddedFont>
    <p:embeddedFont>
      <p:font typeface="Fira Sans Condensed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Belanosima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Belanosima-bold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62" Type="http://schemas.openxmlformats.org/officeDocument/2006/relationships/font" Target="fonts/FiraSans-regular.fntdata"/><Relationship Id="rId61" Type="http://schemas.openxmlformats.org/officeDocument/2006/relationships/font" Target="fonts/BelanosimaSemiBold-bold.fntdata"/><Relationship Id="rId20" Type="http://schemas.openxmlformats.org/officeDocument/2006/relationships/slide" Target="slides/slide16.xml"/><Relationship Id="rId64" Type="http://schemas.openxmlformats.org/officeDocument/2006/relationships/font" Target="fonts/FiraSans-italic.fntdata"/><Relationship Id="rId63" Type="http://schemas.openxmlformats.org/officeDocument/2006/relationships/font" Target="fonts/FiraSans-bold.fntdata"/><Relationship Id="rId22" Type="http://schemas.openxmlformats.org/officeDocument/2006/relationships/slide" Target="slides/slide18.xml"/><Relationship Id="rId66" Type="http://schemas.openxmlformats.org/officeDocument/2006/relationships/font" Target="fonts/FiraSansCondensed-regular.fntdata"/><Relationship Id="rId21" Type="http://schemas.openxmlformats.org/officeDocument/2006/relationships/slide" Target="slides/slide17.xml"/><Relationship Id="rId65" Type="http://schemas.openxmlformats.org/officeDocument/2006/relationships/font" Target="fonts/FiraSans-boldItalic.fntdata"/><Relationship Id="rId24" Type="http://schemas.openxmlformats.org/officeDocument/2006/relationships/slide" Target="slides/slide20.xml"/><Relationship Id="rId68" Type="http://schemas.openxmlformats.org/officeDocument/2006/relationships/font" Target="fonts/FiraSansCondensed-italic.fntdata"/><Relationship Id="rId23" Type="http://schemas.openxmlformats.org/officeDocument/2006/relationships/slide" Target="slides/slide19.xml"/><Relationship Id="rId67" Type="http://schemas.openxmlformats.org/officeDocument/2006/relationships/font" Target="fonts/FiraSansCondensed-bold.fntdata"/><Relationship Id="rId60" Type="http://schemas.openxmlformats.org/officeDocument/2006/relationships/font" Target="fonts/Belanosima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FiraSansCondense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56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59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fc6f885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5fc6f885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5472097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5472097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ff575e511_5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ff575e511_5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54720978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54720978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5472097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5472097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54720978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54720978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ff575e511_6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ff575e511_6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518a911c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518a911c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54720978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54720978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54720978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54720978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54720978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54720978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ff575e511_6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ff575e511_6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518a911c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518a911c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54720978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54720978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4720978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54720978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54720978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54720978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0328dfd3b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0328dfd3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let’s look at two machine learning-based malware detectors we target: </a:t>
            </a:r>
            <a:r>
              <a:rPr b="1" lang="en">
                <a:solidFill>
                  <a:schemeClr val="dk1"/>
                </a:solidFill>
              </a:rPr>
              <a:t>MamaDroid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Malscan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MamaDroid builds </a:t>
            </a:r>
            <a:r>
              <a:rPr b="1" lang="en">
                <a:solidFill>
                  <a:schemeClr val="dk1"/>
                </a:solidFill>
              </a:rPr>
              <a:t>Markov chains</a:t>
            </a:r>
            <a:r>
              <a:rPr lang="en">
                <a:solidFill>
                  <a:schemeClr val="dk1"/>
                </a:solidFill>
              </a:rPr>
              <a:t> based on sequences of API calls. It captures behavioral patterns of applications and feeds them into classifiers like Random Forest or KNN.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contrast, Malscan extracts </a:t>
            </a:r>
            <a:r>
              <a:rPr b="1" lang="en">
                <a:solidFill>
                  <a:schemeClr val="dk1"/>
                </a:solidFill>
              </a:rPr>
              <a:t>multiple static features</a:t>
            </a:r>
            <a:r>
              <a:rPr lang="en">
                <a:solidFill>
                  <a:schemeClr val="dk1"/>
                </a:solidFill>
              </a:rPr>
              <a:t>—such as permissions, opcodes, and activities—and uses them with classifiers like SVM or Gradient Boosting.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54720978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54720978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54720978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5472097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54720978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54720978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54720978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54720978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4720978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54720978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a82eeb02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a82eeb02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54720978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54720978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54720978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454720978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c0312d806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c0312d806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Our </a:t>
            </a:r>
            <a:r>
              <a:rPr b="1" lang="en">
                <a:solidFill>
                  <a:schemeClr val="dk1"/>
                </a:solidFill>
              </a:rPr>
              <a:t>custom-trained MLP model</a:t>
            </a:r>
            <a:r>
              <a:rPr lang="en">
                <a:solidFill>
                  <a:schemeClr val="dk1"/>
                </a:solidFill>
              </a:rPr>
              <a:t> shows </a:t>
            </a:r>
            <a:r>
              <a:rPr b="1" lang="en">
                <a:solidFill>
                  <a:schemeClr val="dk1"/>
                </a:solidFill>
              </a:rPr>
              <a:t>stronger resilience</a:t>
            </a:r>
            <a:r>
              <a:rPr lang="en">
                <a:solidFill>
                  <a:schemeClr val="dk1"/>
                </a:solidFill>
              </a:rPr>
              <a:t> to JSMA attacks compared to existing approaches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is </a:t>
            </a:r>
            <a:r>
              <a:rPr b="1" lang="en">
                <a:solidFill>
                  <a:schemeClr val="dk1"/>
                </a:solidFill>
              </a:rPr>
              <a:t>less vulnerable</a:t>
            </a:r>
            <a:r>
              <a:rPr lang="en">
                <a:solidFill>
                  <a:schemeClr val="dk1"/>
                </a:solidFill>
              </a:rPr>
              <a:t> and maintains </a:t>
            </a:r>
            <a:r>
              <a:rPr b="1" lang="en">
                <a:solidFill>
                  <a:schemeClr val="dk1"/>
                </a:solidFill>
              </a:rPr>
              <a:t>higher performance</a:t>
            </a:r>
            <a:r>
              <a:rPr lang="en">
                <a:solidFill>
                  <a:schemeClr val="dk1"/>
                </a:solidFill>
              </a:rPr>
              <a:t> under adversarial conditions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diverse mix of APKs</a:t>
            </a:r>
            <a:r>
              <a:rPr lang="en">
                <a:solidFill>
                  <a:schemeClr val="dk1"/>
                </a:solidFill>
              </a:rPr>
              <a:t> in our dataset significantly </a:t>
            </a:r>
            <a:r>
              <a:rPr b="1" lang="en">
                <a:solidFill>
                  <a:schemeClr val="dk1"/>
                </a:solidFill>
              </a:rPr>
              <a:t>strengthened model robustness and generalization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ca6f247e6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ca6f247e6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ff575e511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ff575e511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2023, Kaspersky reported a significant increase in mobile device attacks, reaching nearly </a:t>
            </a:r>
            <a:r>
              <a:rPr b="1" lang="en">
                <a:solidFill>
                  <a:schemeClr val="dk1"/>
                </a:solidFill>
              </a:rPr>
              <a:t>33.8 million</a:t>
            </a:r>
            <a:r>
              <a:rPr lang="en">
                <a:solidFill>
                  <a:schemeClr val="dk1"/>
                </a:solidFill>
              </a:rPr>
              <a:t>, which marks a </a:t>
            </a:r>
            <a:r>
              <a:rPr b="1" lang="en">
                <a:solidFill>
                  <a:schemeClr val="dk1"/>
                </a:solidFill>
              </a:rPr>
              <a:t>52% rise</a:t>
            </a:r>
            <a:r>
              <a:rPr lang="en">
                <a:solidFill>
                  <a:schemeClr val="dk1"/>
                </a:solidFill>
              </a:rPr>
              <a:t> compared to 2022.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90% of mobile malware now uses stealth techniques such as permission abuse, background execution, and hidden payloads.(Source: AV-Test Institute)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ff575e511_6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ff575e511_6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ff575e511_6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ff575e511_6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82eeb027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a82eeb027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ff575e511_6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ff575e511_6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5472097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5472097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 with, malware detection approaches are mainly categorized into two types: </a:t>
            </a:r>
            <a:r>
              <a:rPr b="1" lang="en">
                <a:solidFill>
                  <a:schemeClr val="dk1"/>
                </a:solidFill>
              </a:rPr>
              <a:t>static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dynamic</a:t>
            </a:r>
            <a:r>
              <a:rPr lang="en">
                <a:solidFill>
                  <a:schemeClr val="dk1"/>
                </a:solidFill>
              </a:rPr>
              <a:t> analysis.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static analysis, the APK is inspected without being executed. It involves examining permissions, API calls, and code structure—this makes it fast and suitable for large-scale analysis. However, it can be tricked by obfuscation techniques.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dynamic analysis runs the app in a sandboxed environment to monitor real-time behavior like system calls or network traffic. It’s harder to evade, but slower and more resource-intensive.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Our project focuses on static analysis, which is used most stable  detectors like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MamaDroid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Malscan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 due to its efficiency.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87450" y="1181450"/>
            <a:ext cx="5008500" cy="23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87450" y="3514750"/>
            <a:ext cx="50085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368000" y="1910375"/>
            <a:ext cx="64080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8654"/>
                </a:solidFill>
              </a:rPr>
              <a:t>Hands-On Reinforcement Learning For Stock Trading Using FinRL</a:t>
            </a:r>
            <a:endParaRPr sz="2300">
              <a:solidFill>
                <a:srgbClr val="008654"/>
              </a:solidFill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240100" y="393825"/>
            <a:ext cx="46638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TAIS NextGen-Tunisian AI Society</a:t>
            </a:r>
            <a:endParaRPr sz="1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SympactAI</a:t>
            </a:r>
            <a:endParaRPr sz="1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741B4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6299825" y="3666475"/>
            <a:ext cx="2449200" cy="39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500">
              <a:solidFill>
                <a:srgbClr val="741B47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57975" y="3109300"/>
            <a:ext cx="3931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Supervised by </a:t>
            </a:r>
            <a:endParaRPr b="1"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Mr.Mahdi Kallel</a:t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Mrs.Imen Ghazouani</a:t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901725" y="2997325"/>
            <a:ext cx="324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  <a:endParaRPr b="1"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Moez KESSEMTINI</a:t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Mazen TMANI</a:t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055900" y="4405450"/>
            <a:ext cx="324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Saturday, August 16, 2025</a:t>
            </a:r>
            <a:endParaRPr b="1" sz="15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" name="Google Shape;63;p13" title="Ta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5" y="191375"/>
            <a:ext cx="1866600" cy="1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finr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875" y="165225"/>
            <a:ext cx="2266348" cy="12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4448750" y="1322400"/>
            <a:ext cx="64200" cy="3390000"/>
          </a:xfrm>
          <a:prstGeom prst="rect">
            <a:avLst/>
          </a:prstGeom>
          <a:solidFill>
            <a:srgbClr val="A0CC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53975" y="291425"/>
            <a:ext cx="72711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3249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Why RL is Ideal for Stock Trading</a:t>
            </a:r>
            <a:endParaRPr sz="2800">
              <a:solidFill>
                <a:srgbClr val="003249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72500" y="1170000"/>
            <a:ext cx="32367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Dynamic &amp; Uncertain Markets</a:t>
            </a:r>
            <a:endParaRPr sz="2100">
              <a:solidFill>
                <a:srgbClr val="007EA7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5176300" y="1093800"/>
            <a:ext cx="32367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Advantages over Traditional Methods:</a:t>
            </a:r>
            <a:endParaRPr sz="3800">
              <a:solidFill>
                <a:srgbClr val="007EA7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526200" y="2357650"/>
            <a:ext cx="35430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RL agents learn by trial and error, adapting to changing market conditions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Strategies continuously evolve by learning from new market data and adapting to emerging trends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5136775" y="2253125"/>
            <a:ext cx="35430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Adapts in real-time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Handles complex, nonlinear relationships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Incorporates risk management constraints (drawdown limits, portfolio volatility)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2" title="data-gathering_123055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700" y="269437"/>
            <a:ext cx="886450" cy="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 title="data-gathering_123055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" y="269437"/>
            <a:ext cx="886450" cy="7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-332275" y="2184300"/>
            <a:ext cx="59994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FinRL &amp; Trading Environment</a:t>
            </a:r>
            <a:endParaRPr sz="36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3"/>
          <p:cNvSpPr txBox="1"/>
          <p:nvPr>
            <p:ph idx="2" type="title"/>
          </p:nvPr>
        </p:nvSpPr>
        <p:spPr>
          <a:xfrm>
            <a:off x="676525" y="790575"/>
            <a:ext cx="1172700" cy="841800"/>
          </a:xfrm>
          <a:prstGeom prst="rect">
            <a:avLst/>
          </a:prstGeom>
          <a:solidFill>
            <a:srgbClr val="86E5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03</a:t>
            </a:r>
            <a:endParaRPr sz="6100">
              <a:solidFill>
                <a:schemeClr val="lt1"/>
              </a:solidFill>
            </a:endParaRPr>
          </a:p>
        </p:txBody>
      </p:sp>
      <p:pic>
        <p:nvPicPr>
          <p:cNvPr id="186" name="Google Shape;186;p23" title="Flux_Dev_A_colorful_cartoonstyle_digital_illustration_of_the_F_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50" y="450200"/>
            <a:ext cx="3860324" cy="40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761996" y="1966888"/>
            <a:ext cx="4357679" cy="540000"/>
            <a:chOff x="4038596" y="2224063"/>
            <a:chExt cx="4357679" cy="540000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4319575" y="2227587"/>
              <a:ext cx="4076700" cy="535516"/>
              <a:chOff x="4295775" y="1257300"/>
              <a:chExt cx="4076700" cy="544500"/>
            </a:xfrm>
          </p:grpSpPr>
          <p:sp>
            <p:nvSpPr>
              <p:cNvPr id="194" name="Google Shape;194;p24"/>
              <p:cNvSpPr/>
              <p:nvPr/>
            </p:nvSpPr>
            <p:spPr>
              <a:xfrm>
                <a:off x="4295775" y="1257300"/>
                <a:ext cx="4076700" cy="540000"/>
              </a:xfrm>
              <a:prstGeom prst="roundRect">
                <a:avLst>
                  <a:gd fmla="val 16667" name="adj"/>
                </a:avLst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4295775" y="1261800"/>
                <a:ext cx="1164600" cy="5400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" name="Google Shape;196;p24"/>
            <p:cNvSpPr/>
            <p:nvPr/>
          </p:nvSpPr>
          <p:spPr>
            <a:xfrm>
              <a:off x="4038596" y="2224063"/>
              <a:ext cx="540000" cy="540000"/>
            </a:xfrm>
            <a:prstGeom prst="ellipse">
              <a:avLst/>
            </a:prstGeom>
            <a:solidFill>
              <a:srgbClr val="A0C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4"/>
          <p:cNvGrpSpPr/>
          <p:nvPr/>
        </p:nvGrpSpPr>
        <p:grpSpPr>
          <a:xfrm>
            <a:off x="761996" y="2778563"/>
            <a:ext cx="4364600" cy="540000"/>
            <a:chOff x="4038596" y="3188138"/>
            <a:chExt cx="4364600" cy="540000"/>
          </a:xfrm>
        </p:grpSpPr>
        <p:grpSp>
          <p:nvGrpSpPr>
            <p:cNvPr id="198" name="Google Shape;198;p24"/>
            <p:cNvGrpSpPr/>
            <p:nvPr/>
          </p:nvGrpSpPr>
          <p:grpSpPr>
            <a:xfrm>
              <a:off x="4347287" y="3189941"/>
              <a:ext cx="4055909" cy="535516"/>
              <a:chOff x="4295775" y="1257300"/>
              <a:chExt cx="4076700" cy="544500"/>
            </a:xfrm>
          </p:grpSpPr>
          <p:sp>
            <p:nvSpPr>
              <p:cNvPr id="199" name="Google Shape;199;p24"/>
              <p:cNvSpPr/>
              <p:nvPr/>
            </p:nvSpPr>
            <p:spPr>
              <a:xfrm>
                <a:off x="4295775" y="1257300"/>
                <a:ext cx="4076700" cy="540000"/>
              </a:xfrm>
              <a:prstGeom prst="roundRect">
                <a:avLst>
                  <a:gd fmla="val 16667" name="adj"/>
                </a:avLst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4295775" y="1261800"/>
                <a:ext cx="1164600" cy="5400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24"/>
            <p:cNvSpPr/>
            <p:nvPr/>
          </p:nvSpPr>
          <p:spPr>
            <a:xfrm>
              <a:off x="4038596" y="3188138"/>
              <a:ext cx="540000" cy="540000"/>
            </a:xfrm>
            <a:prstGeom prst="ellipse">
              <a:avLst/>
            </a:prstGeom>
            <a:solidFill>
              <a:srgbClr val="86E5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761996" y="1079013"/>
            <a:ext cx="4364596" cy="541813"/>
            <a:chOff x="4038596" y="1259988"/>
            <a:chExt cx="4364596" cy="541813"/>
          </a:xfrm>
        </p:grpSpPr>
        <p:grpSp>
          <p:nvGrpSpPr>
            <p:cNvPr id="203" name="Google Shape;203;p24"/>
            <p:cNvGrpSpPr/>
            <p:nvPr/>
          </p:nvGrpSpPr>
          <p:grpSpPr>
            <a:xfrm>
              <a:off x="4359105" y="1261683"/>
              <a:ext cx="4044086" cy="535516"/>
              <a:chOff x="4295775" y="1257300"/>
              <a:chExt cx="4076700" cy="544500"/>
            </a:xfrm>
          </p:grpSpPr>
          <p:sp>
            <p:nvSpPr>
              <p:cNvPr id="204" name="Google Shape;204;p24"/>
              <p:cNvSpPr/>
              <p:nvPr/>
            </p:nvSpPr>
            <p:spPr>
              <a:xfrm>
                <a:off x="4295775" y="1257300"/>
                <a:ext cx="4076700" cy="540000"/>
              </a:xfrm>
              <a:prstGeom prst="roundRect">
                <a:avLst>
                  <a:gd fmla="val 16667" name="adj"/>
                </a:avLst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4295775" y="1261800"/>
                <a:ext cx="1164600" cy="5400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" name="Google Shape;206;p24"/>
            <p:cNvSpPr txBox="1"/>
            <p:nvPr/>
          </p:nvSpPr>
          <p:spPr>
            <a:xfrm>
              <a:off x="6527125" y="1261800"/>
              <a:ext cx="17817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4572000" y="1261800"/>
              <a:ext cx="8883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5460300" y="1260000"/>
              <a:ext cx="10485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038596" y="1259988"/>
              <a:ext cx="540000" cy="540000"/>
            </a:xfrm>
            <a:prstGeom prst="ellipse">
              <a:avLst/>
            </a:prstGeom>
            <a:solidFill>
              <a:srgbClr val="008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4"/>
          <p:cNvSpPr txBox="1"/>
          <p:nvPr/>
        </p:nvSpPr>
        <p:spPr>
          <a:xfrm>
            <a:off x="927850" y="1072875"/>
            <a:ext cx="465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Open-source RL framework developed by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AI4Finance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4"/>
          <p:cNvSpPr txBox="1"/>
          <p:nvPr>
            <p:ph idx="1" type="subTitle"/>
          </p:nvPr>
        </p:nvSpPr>
        <p:spPr>
          <a:xfrm>
            <a:off x="1251075" y="2050150"/>
            <a:ext cx="63510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Built on: PyTorch, Stable Baselines3, Gym interface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1327275" y="2832088"/>
            <a:ext cx="52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Pre-built trading environments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761996" y="3575331"/>
            <a:ext cx="4364533" cy="549538"/>
            <a:chOff x="4038596" y="4137306"/>
            <a:chExt cx="4364533" cy="549538"/>
          </a:xfrm>
        </p:grpSpPr>
        <p:grpSp>
          <p:nvGrpSpPr>
            <p:cNvPr id="214" name="Google Shape;214;p24"/>
            <p:cNvGrpSpPr/>
            <p:nvPr/>
          </p:nvGrpSpPr>
          <p:grpSpPr>
            <a:xfrm>
              <a:off x="4347220" y="4142344"/>
              <a:ext cx="4055909" cy="544500"/>
              <a:chOff x="4295775" y="1257300"/>
              <a:chExt cx="4076700" cy="544500"/>
            </a:xfrm>
          </p:grpSpPr>
          <p:sp>
            <p:nvSpPr>
              <p:cNvPr id="215" name="Google Shape;215;p24"/>
              <p:cNvSpPr/>
              <p:nvPr/>
            </p:nvSpPr>
            <p:spPr>
              <a:xfrm>
                <a:off x="4295775" y="1257300"/>
                <a:ext cx="4076700" cy="540000"/>
              </a:xfrm>
              <a:prstGeom prst="roundRect">
                <a:avLst>
                  <a:gd fmla="val 16667" name="adj"/>
                </a:avLst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4295775" y="1261800"/>
                <a:ext cx="1164600" cy="5400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" name="Google Shape;217;p24"/>
            <p:cNvSpPr/>
            <p:nvPr/>
          </p:nvSpPr>
          <p:spPr>
            <a:xfrm>
              <a:off x="4038596" y="4137306"/>
              <a:ext cx="540000" cy="5400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 txBox="1"/>
          <p:nvPr/>
        </p:nvSpPr>
        <p:spPr>
          <a:xfrm>
            <a:off x="1295575" y="3564250"/>
            <a:ext cx="36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financial data sources (Yahoo Finance, Quandl…)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183700" y="251275"/>
            <a:ext cx="645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What </a:t>
            </a:r>
            <a:r>
              <a:rPr lang="en" sz="2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is FinRL?</a:t>
            </a:r>
            <a:endParaRPr/>
          </a:p>
        </p:txBody>
      </p:sp>
      <p:pic>
        <p:nvPicPr>
          <p:cNvPr id="220" name="Google Shape;220;p24" title="téléchargemen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275" y="1836125"/>
            <a:ext cx="3500975" cy="2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4"/>
          <p:cNvGrpSpPr/>
          <p:nvPr/>
        </p:nvGrpSpPr>
        <p:grpSpPr>
          <a:xfrm>
            <a:off x="775446" y="4381631"/>
            <a:ext cx="4364533" cy="549538"/>
            <a:chOff x="4038596" y="4137306"/>
            <a:chExt cx="4364533" cy="549538"/>
          </a:xfrm>
        </p:grpSpPr>
        <p:grpSp>
          <p:nvGrpSpPr>
            <p:cNvPr id="222" name="Google Shape;222;p24"/>
            <p:cNvGrpSpPr/>
            <p:nvPr/>
          </p:nvGrpSpPr>
          <p:grpSpPr>
            <a:xfrm>
              <a:off x="4347220" y="4142344"/>
              <a:ext cx="4055909" cy="544500"/>
              <a:chOff x="4295775" y="1257300"/>
              <a:chExt cx="4076700" cy="544500"/>
            </a:xfrm>
          </p:grpSpPr>
          <p:sp>
            <p:nvSpPr>
              <p:cNvPr id="223" name="Google Shape;223;p24"/>
              <p:cNvSpPr/>
              <p:nvPr/>
            </p:nvSpPr>
            <p:spPr>
              <a:xfrm>
                <a:off x="4295775" y="1257300"/>
                <a:ext cx="4076700" cy="540000"/>
              </a:xfrm>
              <a:prstGeom prst="roundRect">
                <a:avLst>
                  <a:gd fmla="val 16667" name="adj"/>
                </a:avLst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4295775" y="1261800"/>
                <a:ext cx="1164600" cy="5400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sp>
          <p:nvSpPr>
            <p:cNvPr id="225" name="Google Shape;225;p24"/>
            <p:cNvSpPr/>
            <p:nvPr/>
          </p:nvSpPr>
          <p:spPr>
            <a:xfrm>
              <a:off x="4038596" y="4137306"/>
              <a:ext cx="540000" cy="540000"/>
            </a:xfrm>
            <a:prstGeom prst="ellipse">
              <a:avLst/>
            </a:prstGeom>
            <a:solidFill>
              <a:srgbClr val="BAE6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CAF1F8"/>
                </a:solidFill>
                <a:highlight>
                  <a:srgbClr val="CAF1F8"/>
                </a:highlight>
              </a:endParaRPr>
            </a:p>
          </p:txBody>
        </p:sp>
      </p:grpSp>
      <p:sp>
        <p:nvSpPr>
          <p:cNvPr id="226" name="Google Shape;226;p24"/>
          <p:cNvSpPr txBox="1"/>
          <p:nvPr/>
        </p:nvSpPr>
        <p:spPr>
          <a:xfrm>
            <a:off x="1447800" y="4343400"/>
            <a:ext cx="36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ideal for experimentation, research, and practical RL trading projects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505084" y="45729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720000" y="168800"/>
            <a:ext cx="77040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FinRL Trading Environment</a:t>
            </a:r>
            <a:endParaRPr sz="36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690611" y="1211721"/>
            <a:ext cx="3454266" cy="3805544"/>
            <a:chOff x="3509994" y="2278786"/>
            <a:chExt cx="2124003" cy="2340721"/>
          </a:xfrm>
        </p:grpSpPr>
        <p:sp>
          <p:nvSpPr>
            <p:cNvPr id="234" name="Google Shape;234;p25"/>
            <p:cNvSpPr/>
            <p:nvPr/>
          </p:nvSpPr>
          <p:spPr>
            <a:xfrm>
              <a:off x="3509994" y="2278786"/>
              <a:ext cx="2124000" cy="578400"/>
            </a:xfrm>
            <a:prstGeom prst="round2SameRect">
              <a:avLst>
                <a:gd fmla="val 24181" name="adj1"/>
                <a:gd fmla="val 0" name="adj2"/>
              </a:avLst>
            </a:prstGeom>
            <a:solidFill>
              <a:srgbClr val="80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10800000">
              <a:off x="3509998" y="2857607"/>
              <a:ext cx="2124000" cy="1761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4E5E9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3646045" y="2342050"/>
              <a:ext cx="1851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lt1"/>
                  </a:solidFill>
                  <a:latin typeface="Belanosima SemiBold"/>
                  <a:ea typeface="Belanosima SemiBold"/>
                  <a:cs typeface="Belanosima SemiBold"/>
                  <a:sym typeface="Belanosima SemiBold"/>
                </a:rPr>
                <a:t>Components</a:t>
              </a:r>
              <a:endParaRPr b="1" sz="2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646032" y="2905869"/>
              <a:ext cx="1851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State space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prices, technical indicators, portfolio info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Action space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buy, sell, hold (and position sizing)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Reward function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portfolio value, Sharpe ratio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25"/>
          <p:cNvGrpSpPr/>
          <p:nvPr/>
        </p:nvGrpSpPr>
        <p:grpSpPr>
          <a:xfrm>
            <a:off x="4945359" y="1160889"/>
            <a:ext cx="3454261" cy="3805626"/>
            <a:chOff x="6300000" y="2439625"/>
            <a:chExt cx="2124000" cy="2180000"/>
          </a:xfrm>
        </p:grpSpPr>
        <p:sp>
          <p:nvSpPr>
            <p:cNvPr id="239" name="Google Shape;239;p25"/>
            <p:cNvSpPr/>
            <p:nvPr/>
          </p:nvSpPr>
          <p:spPr>
            <a:xfrm>
              <a:off x="6300000" y="2468800"/>
              <a:ext cx="2124000" cy="531600"/>
            </a:xfrm>
            <a:prstGeom prst="round2SameRect">
              <a:avLst>
                <a:gd fmla="val 24026" name="adj1"/>
                <a:gd fmla="val 0" name="adj2"/>
              </a:avLst>
            </a:prstGeom>
            <a:solidFill>
              <a:srgbClr val="007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10800000">
              <a:off x="6300000" y="3000525"/>
              <a:ext cx="2124000" cy="1619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4E5E9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6433575" y="2439625"/>
              <a:ext cx="18519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53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lt1"/>
                  </a:solidFill>
                  <a:latin typeface="Belanosima SemiBold"/>
                  <a:ea typeface="Belanosima SemiBold"/>
                  <a:cs typeface="Belanosima SemiBold"/>
                  <a:sym typeface="Belanosima SemiBold"/>
                </a:rPr>
                <a:t>Realistic constraints </a:t>
              </a:r>
              <a:endParaRPr b="1" sz="20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42" name="Google Shape;242;p25"/>
            <p:cNvSpPr txBox="1"/>
            <p:nvPr/>
          </p:nvSpPr>
          <p:spPr>
            <a:xfrm>
              <a:off x="6433644" y="3031422"/>
              <a:ext cx="18519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Transaction costs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Risk management parameters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7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777775" y="215225"/>
            <a:ext cx="72711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FinRL Layers :</a:t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pic>
        <p:nvPicPr>
          <p:cNvPr id="254" name="Google Shape;254;p27" title="Overview-of-FinRL-application-layer-at-the-top-agent-layer-in-the-middle-a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97425"/>
            <a:ext cx="80962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idx="2" type="title"/>
          </p:nvPr>
        </p:nvSpPr>
        <p:spPr>
          <a:xfrm>
            <a:off x="639775" y="839575"/>
            <a:ext cx="1276200" cy="841800"/>
          </a:xfrm>
          <a:prstGeom prst="rect">
            <a:avLst/>
          </a:prstGeom>
          <a:solidFill>
            <a:srgbClr val="86E5C4"/>
          </a:solidFill>
          <a:ln cap="flat" cmpd="sng" w="38100">
            <a:solidFill>
              <a:srgbClr val="86E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60" name="Google Shape;260;p28"/>
          <p:cNvGrpSpPr/>
          <p:nvPr/>
        </p:nvGrpSpPr>
        <p:grpSpPr>
          <a:xfrm>
            <a:off x="5703943" y="280611"/>
            <a:ext cx="3439821" cy="4371663"/>
            <a:chOff x="6268917" y="2291650"/>
            <a:chExt cx="1857956" cy="2243374"/>
          </a:xfrm>
        </p:grpSpPr>
        <p:sp>
          <p:nvSpPr>
            <p:cNvPr id="261" name="Google Shape;261;p28"/>
            <p:cNvSpPr/>
            <p:nvPr/>
          </p:nvSpPr>
          <p:spPr>
            <a:xfrm>
              <a:off x="6531384" y="3090279"/>
              <a:ext cx="1344253" cy="1444745"/>
            </a:xfrm>
            <a:custGeom>
              <a:rect b="b" l="l" r="r" t="t"/>
              <a:pathLst>
                <a:path extrusionOk="0" h="1297" w="1208">
                  <a:moveTo>
                    <a:pt x="1164" y="492"/>
                  </a:moveTo>
                  <a:cubicBezTo>
                    <a:pt x="1187" y="519"/>
                    <a:pt x="1208" y="549"/>
                    <a:pt x="1186" y="584"/>
                  </a:cubicBezTo>
                  <a:cubicBezTo>
                    <a:pt x="1167" y="612"/>
                    <a:pt x="1133" y="622"/>
                    <a:pt x="1101" y="631"/>
                  </a:cubicBezTo>
                  <a:cubicBezTo>
                    <a:pt x="1100" y="631"/>
                    <a:pt x="1099" y="632"/>
                    <a:pt x="1099" y="633"/>
                  </a:cubicBezTo>
                  <a:cubicBezTo>
                    <a:pt x="1098" y="633"/>
                    <a:pt x="1096" y="635"/>
                    <a:pt x="1097" y="637"/>
                  </a:cubicBezTo>
                  <a:cubicBezTo>
                    <a:pt x="1107" y="649"/>
                    <a:pt x="1119" y="663"/>
                    <a:pt x="1122" y="679"/>
                  </a:cubicBezTo>
                  <a:cubicBezTo>
                    <a:pt x="1127" y="702"/>
                    <a:pt x="1114" y="711"/>
                    <a:pt x="1099" y="723"/>
                  </a:cubicBezTo>
                  <a:cubicBezTo>
                    <a:pt x="1073" y="744"/>
                    <a:pt x="1112" y="757"/>
                    <a:pt x="1106" y="780"/>
                  </a:cubicBezTo>
                  <a:cubicBezTo>
                    <a:pt x="1103" y="794"/>
                    <a:pt x="1087" y="802"/>
                    <a:pt x="1079" y="813"/>
                  </a:cubicBezTo>
                  <a:cubicBezTo>
                    <a:pt x="1071" y="824"/>
                    <a:pt x="1070" y="835"/>
                    <a:pt x="1072" y="848"/>
                  </a:cubicBezTo>
                  <a:cubicBezTo>
                    <a:pt x="1075" y="863"/>
                    <a:pt x="1082" y="877"/>
                    <a:pt x="1085" y="892"/>
                  </a:cubicBezTo>
                  <a:cubicBezTo>
                    <a:pt x="1088" y="909"/>
                    <a:pt x="1088" y="927"/>
                    <a:pt x="1082" y="943"/>
                  </a:cubicBezTo>
                  <a:cubicBezTo>
                    <a:pt x="1059" y="1011"/>
                    <a:pt x="966" y="985"/>
                    <a:pt x="912" y="991"/>
                  </a:cubicBezTo>
                  <a:cubicBezTo>
                    <a:pt x="861" y="997"/>
                    <a:pt x="812" y="1019"/>
                    <a:pt x="792" y="1069"/>
                  </a:cubicBezTo>
                  <a:cubicBezTo>
                    <a:pt x="779" y="1100"/>
                    <a:pt x="776" y="1135"/>
                    <a:pt x="774" y="1168"/>
                  </a:cubicBezTo>
                  <a:cubicBezTo>
                    <a:pt x="771" y="1210"/>
                    <a:pt x="771" y="1253"/>
                    <a:pt x="776" y="1295"/>
                  </a:cubicBezTo>
                  <a:cubicBezTo>
                    <a:pt x="776" y="1296"/>
                    <a:pt x="776" y="1296"/>
                    <a:pt x="777" y="1297"/>
                  </a:cubicBezTo>
                  <a:cubicBezTo>
                    <a:pt x="669" y="1296"/>
                    <a:pt x="562" y="1296"/>
                    <a:pt x="454" y="1296"/>
                  </a:cubicBezTo>
                  <a:cubicBezTo>
                    <a:pt x="346" y="1296"/>
                    <a:pt x="238" y="1293"/>
                    <a:pt x="130" y="1296"/>
                  </a:cubicBezTo>
                  <a:cubicBezTo>
                    <a:pt x="164" y="1213"/>
                    <a:pt x="175" y="1124"/>
                    <a:pt x="187" y="1037"/>
                  </a:cubicBezTo>
                  <a:cubicBezTo>
                    <a:pt x="199" y="947"/>
                    <a:pt x="206" y="857"/>
                    <a:pt x="181" y="769"/>
                  </a:cubicBezTo>
                  <a:cubicBezTo>
                    <a:pt x="158" y="688"/>
                    <a:pt x="117" y="615"/>
                    <a:pt x="83" y="539"/>
                  </a:cubicBezTo>
                  <a:cubicBezTo>
                    <a:pt x="45" y="458"/>
                    <a:pt x="19" y="373"/>
                    <a:pt x="10" y="284"/>
                  </a:cubicBezTo>
                  <a:cubicBezTo>
                    <a:pt x="0" y="188"/>
                    <a:pt x="12" y="94"/>
                    <a:pt x="36" y="0"/>
                  </a:cubicBezTo>
                  <a:cubicBezTo>
                    <a:pt x="46" y="10"/>
                    <a:pt x="67" y="14"/>
                    <a:pt x="78" y="17"/>
                  </a:cubicBezTo>
                  <a:cubicBezTo>
                    <a:pt x="116" y="28"/>
                    <a:pt x="155" y="37"/>
                    <a:pt x="195" y="45"/>
                  </a:cubicBezTo>
                  <a:cubicBezTo>
                    <a:pt x="270" y="60"/>
                    <a:pt x="346" y="70"/>
                    <a:pt x="422" y="77"/>
                  </a:cubicBezTo>
                  <a:cubicBezTo>
                    <a:pt x="576" y="92"/>
                    <a:pt x="733" y="100"/>
                    <a:pt x="887" y="80"/>
                  </a:cubicBezTo>
                  <a:cubicBezTo>
                    <a:pt x="927" y="74"/>
                    <a:pt x="967" y="67"/>
                    <a:pt x="1006" y="57"/>
                  </a:cubicBezTo>
                  <a:cubicBezTo>
                    <a:pt x="1024" y="52"/>
                    <a:pt x="1058" y="46"/>
                    <a:pt x="1064" y="25"/>
                  </a:cubicBezTo>
                  <a:cubicBezTo>
                    <a:pt x="1076" y="84"/>
                    <a:pt x="1081" y="142"/>
                    <a:pt x="1074" y="201"/>
                  </a:cubicBezTo>
                  <a:cubicBezTo>
                    <a:pt x="1067" y="258"/>
                    <a:pt x="1051" y="314"/>
                    <a:pt x="1074" y="369"/>
                  </a:cubicBezTo>
                  <a:cubicBezTo>
                    <a:pt x="1095" y="417"/>
                    <a:pt x="1132" y="453"/>
                    <a:pt x="1164" y="492"/>
                  </a:cubicBezTo>
                  <a:close/>
                </a:path>
              </a:pathLst>
            </a:custGeom>
            <a:solidFill>
              <a:srgbClr val="007E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600547" y="3023480"/>
              <a:ext cx="1098339" cy="166110"/>
            </a:xfrm>
            <a:custGeom>
              <a:rect b="b" l="l" r="r" t="t"/>
              <a:pathLst>
                <a:path extrusionOk="0" h="149" w="987">
                  <a:moveTo>
                    <a:pt x="982" y="80"/>
                  </a:moveTo>
                  <a:cubicBezTo>
                    <a:pt x="978" y="63"/>
                    <a:pt x="952" y="59"/>
                    <a:pt x="938" y="55"/>
                  </a:cubicBezTo>
                  <a:cubicBezTo>
                    <a:pt x="905" y="47"/>
                    <a:pt x="872" y="40"/>
                    <a:pt x="839" y="34"/>
                  </a:cubicBezTo>
                  <a:cubicBezTo>
                    <a:pt x="826" y="32"/>
                    <a:pt x="814" y="30"/>
                    <a:pt x="801" y="28"/>
                  </a:cubicBezTo>
                  <a:cubicBezTo>
                    <a:pt x="747" y="19"/>
                    <a:pt x="693" y="13"/>
                    <a:pt x="639" y="10"/>
                  </a:cubicBezTo>
                  <a:cubicBezTo>
                    <a:pt x="502" y="0"/>
                    <a:pt x="365" y="3"/>
                    <a:pt x="229" y="11"/>
                  </a:cubicBezTo>
                  <a:cubicBezTo>
                    <a:pt x="154" y="15"/>
                    <a:pt x="76" y="20"/>
                    <a:pt x="4" y="43"/>
                  </a:cubicBezTo>
                  <a:cubicBezTo>
                    <a:pt x="3" y="42"/>
                    <a:pt x="1" y="43"/>
                    <a:pt x="1" y="44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2"/>
                    <a:pt x="5" y="57"/>
                    <a:pt x="12" y="60"/>
                  </a:cubicBezTo>
                  <a:cubicBezTo>
                    <a:pt x="25" y="68"/>
                    <a:pt x="41" y="71"/>
                    <a:pt x="55" y="76"/>
                  </a:cubicBezTo>
                  <a:cubicBezTo>
                    <a:pt x="89" y="87"/>
                    <a:pt x="124" y="96"/>
                    <a:pt x="159" y="103"/>
                  </a:cubicBezTo>
                  <a:cubicBezTo>
                    <a:pt x="189" y="110"/>
                    <a:pt x="220" y="115"/>
                    <a:pt x="250" y="119"/>
                  </a:cubicBezTo>
                  <a:cubicBezTo>
                    <a:pt x="289" y="124"/>
                    <a:pt x="329" y="128"/>
                    <a:pt x="368" y="131"/>
                  </a:cubicBezTo>
                  <a:cubicBezTo>
                    <a:pt x="512" y="143"/>
                    <a:pt x="660" y="149"/>
                    <a:pt x="804" y="132"/>
                  </a:cubicBezTo>
                  <a:cubicBezTo>
                    <a:pt x="843" y="128"/>
                    <a:pt x="881" y="121"/>
                    <a:pt x="919" y="113"/>
                  </a:cubicBezTo>
                  <a:cubicBezTo>
                    <a:pt x="936" y="109"/>
                    <a:pt x="955" y="106"/>
                    <a:pt x="971" y="99"/>
                  </a:cubicBezTo>
                  <a:cubicBezTo>
                    <a:pt x="980" y="96"/>
                    <a:pt x="986" y="91"/>
                    <a:pt x="987" y="81"/>
                  </a:cubicBezTo>
                  <a:cubicBezTo>
                    <a:pt x="987" y="79"/>
                    <a:pt x="983" y="78"/>
                    <a:pt x="982" y="80"/>
                  </a:cubicBezTo>
                  <a:close/>
                </a:path>
              </a:pathLst>
            </a:custGeom>
            <a:solidFill>
              <a:srgbClr val="007E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571581" y="3019343"/>
              <a:ext cx="1147405" cy="176751"/>
            </a:xfrm>
            <a:custGeom>
              <a:rect b="b" l="l" r="r" t="t"/>
              <a:pathLst>
                <a:path extrusionOk="0" h="159" w="1031">
                  <a:moveTo>
                    <a:pt x="1029" y="88"/>
                  </a:moveTo>
                  <a:cubicBezTo>
                    <a:pt x="1027" y="88"/>
                    <a:pt x="1026" y="87"/>
                    <a:pt x="1026" y="86"/>
                  </a:cubicBezTo>
                  <a:cubicBezTo>
                    <a:pt x="1024" y="64"/>
                    <a:pt x="992" y="60"/>
                    <a:pt x="975" y="56"/>
                  </a:cubicBezTo>
                  <a:cubicBezTo>
                    <a:pt x="956" y="51"/>
                    <a:pt x="937" y="47"/>
                    <a:pt x="918" y="43"/>
                  </a:cubicBezTo>
                  <a:cubicBezTo>
                    <a:pt x="888" y="36"/>
                    <a:pt x="858" y="31"/>
                    <a:pt x="828" y="26"/>
                  </a:cubicBezTo>
                  <a:cubicBezTo>
                    <a:pt x="822" y="25"/>
                    <a:pt x="815" y="24"/>
                    <a:pt x="808" y="23"/>
                  </a:cubicBezTo>
                  <a:cubicBezTo>
                    <a:pt x="674" y="4"/>
                    <a:pt x="537" y="0"/>
                    <a:pt x="402" y="2"/>
                  </a:cubicBezTo>
                  <a:cubicBezTo>
                    <a:pt x="335" y="3"/>
                    <a:pt x="268" y="6"/>
                    <a:pt x="200" y="9"/>
                  </a:cubicBezTo>
                  <a:cubicBezTo>
                    <a:pt x="178" y="11"/>
                    <a:pt x="12" y="18"/>
                    <a:pt x="0" y="53"/>
                  </a:cubicBezTo>
                  <a:cubicBezTo>
                    <a:pt x="1" y="53"/>
                    <a:pt x="3" y="53"/>
                    <a:pt x="3" y="55"/>
                  </a:cubicBezTo>
                  <a:cubicBezTo>
                    <a:pt x="2" y="59"/>
                    <a:pt x="1" y="62"/>
                    <a:pt x="0" y="66"/>
                  </a:cubicBezTo>
                  <a:cubicBezTo>
                    <a:pt x="10" y="79"/>
                    <a:pt x="42" y="84"/>
                    <a:pt x="53" y="87"/>
                  </a:cubicBezTo>
                  <a:cubicBezTo>
                    <a:pt x="71" y="92"/>
                    <a:pt x="89" y="96"/>
                    <a:pt x="108" y="100"/>
                  </a:cubicBezTo>
                  <a:cubicBezTo>
                    <a:pt x="144" y="109"/>
                    <a:pt x="181" y="116"/>
                    <a:pt x="217" y="122"/>
                  </a:cubicBezTo>
                  <a:cubicBezTo>
                    <a:pt x="236" y="125"/>
                    <a:pt x="256" y="128"/>
                    <a:pt x="275" y="131"/>
                  </a:cubicBezTo>
                  <a:cubicBezTo>
                    <a:pt x="392" y="147"/>
                    <a:pt x="511" y="156"/>
                    <a:pt x="629" y="158"/>
                  </a:cubicBezTo>
                  <a:cubicBezTo>
                    <a:pt x="696" y="159"/>
                    <a:pt x="763" y="157"/>
                    <a:pt x="830" y="149"/>
                  </a:cubicBezTo>
                  <a:cubicBezTo>
                    <a:pt x="865" y="145"/>
                    <a:pt x="900" y="140"/>
                    <a:pt x="934" y="132"/>
                  </a:cubicBezTo>
                  <a:cubicBezTo>
                    <a:pt x="951" y="129"/>
                    <a:pt x="968" y="125"/>
                    <a:pt x="985" y="120"/>
                  </a:cubicBezTo>
                  <a:cubicBezTo>
                    <a:pt x="1001" y="116"/>
                    <a:pt x="1031" y="110"/>
                    <a:pt x="1029" y="88"/>
                  </a:cubicBezTo>
                  <a:close/>
                  <a:moveTo>
                    <a:pt x="997" y="103"/>
                  </a:moveTo>
                  <a:cubicBezTo>
                    <a:pt x="981" y="110"/>
                    <a:pt x="962" y="113"/>
                    <a:pt x="945" y="117"/>
                  </a:cubicBezTo>
                  <a:cubicBezTo>
                    <a:pt x="907" y="125"/>
                    <a:pt x="869" y="132"/>
                    <a:pt x="830" y="136"/>
                  </a:cubicBezTo>
                  <a:cubicBezTo>
                    <a:pt x="686" y="153"/>
                    <a:pt x="538" y="147"/>
                    <a:pt x="394" y="135"/>
                  </a:cubicBezTo>
                  <a:cubicBezTo>
                    <a:pt x="355" y="132"/>
                    <a:pt x="315" y="128"/>
                    <a:pt x="276" y="123"/>
                  </a:cubicBezTo>
                  <a:cubicBezTo>
                    <a:pt x="246" y="119"/>
                    <a:pt x="215" y="114"/>
                    <a:pt x="185" y="107"/>
                  </a:cubicBezTo>
                  <a:cubicBezTo>
                    <a:pt x="150" y="100"/>
                    <a:pt x="115" y="91"/>
                    <a:pt x="81" y="80"/>
                  </a:cubicBezTo>
                  <a:cubicBezTo>
                    <a:pt x="67" y="75"/>
                    <a:pt x="51" y="72"/>
                    <a:pt x="38" y="64"/>
                  </a:cubicBezTo>
                  <a:cubicBezTo>
                    <a:pt x="31" y="61"/>
                    <a:pt x="26" y="56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7" y="47"/>
                    <a:pt x="29" y="46"/>
                    <a:pt x="30" y="47"/>
                  </a:cubicBezTo>
                  <a:cubicBezTo>
                    <a:pt x="102" y="24"/>
                    <a:pt x="180" y="19"/>
                    <a:pt x="255" y="15"/>
                  </a:cubicBezTo>
                  <a:cubicBezTo>
                    <a:pt x="391" y="7"/>
                    <a:pt x="528" y="4"/>
                    <a:pt x="665" y="14"/>
                  </a:cubicBezTo>
                  <a:cubicBezTo>
                    <a:pt x="719" y="17"/>
                    <a:pt x="773" y="23"/>
                    <a:pt x="827" y="32"/>
                  </a:cubicBezTo>
                  <a:cubicBezTo>
                    <a:pt x="840" y="34"/>
                    <a:pt x="852" y="36"/>
                    <a:pt x="865" y="38"/>
                  </a:cubicBezTo>
                  <a:cubicBezTo>
                    <a:pt x="898" y="44"/>
                    <a:pt x="931" y="51"/>
                    <a:pt x="964" y="59"/>
                  </a:cubicBezTo>
                  <a:cubicBezTo>
                    <a:pt x="978" y="63"/>
                    <a:pt x="1004" y="67"/>
                    <a:pt x="1008" y="84"/>
                  </a:cubicBezTo>
                  <a:cubicBezTo>
                    <a:pt x="1009" y="82"/>
                    <a:pt x="1013" y="83"/>
                    <a:pt x="1013" y="85"/>
                  </a:cubicBezTo>
                  <a:cubicBezTo>
                    <a:pt x="1012" y="95"/>
                    <a:pt x="1006" y="100"/>
                    <a:pt x="997" y="103"/>
                  </a:cubicBezTo>
                  <a:close/>
                </a:path>
              </a:pathLst>
            </a:custGeom>
            <a:solidFill>
              <a:srgbClr val="007E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7586571" y="2716088"/>
              <a:ext cx="60888" cy="60296"/>
            </a:xfrm>
            <a:custGeom>
              <a:rect b="b" l="l" r="r" t="t"/>
              <a:pathLst>
                <a:path extrusionOk="0" h="54" w="55">
                  <a:moveTo>
                    <a:pt x="39" y="25"/>
                  </a:moveTo>
                  <a:cubicBezTo>
                    <a:pt x="49" y="26"/>
                    <a:pt x="55" y="40"/>
                    <a:pt x="47" y="47"/>
                  </a:cubicBezTo>
                  <a:cubicBezTo>
                    <a:pt x="39" y="54"/>
                    <a:pt x="27" y="48"/>
                    <a:pt x="25" y="39"/>
                  </a:cubicBezTo>
                  <a:cubicBezTo>
                    <a:pt x="24" y="39"/>
                    <a:pt x="24" y="39"/>
                    <a:pt x="23" y="39"/>
                  </a:cubicBezTo>
                  <a:cubicBezTo>
                    <a:pt x="22" y="38"/>
                    <a:pt x="20" y="38"/>
                    <a:pt x="20" y="39"/>
                  </a:cubicBezTo>
                  <a:cubicBezTo>
                    <a:pt x="19" y="45"/>
                    <a:pt x="12" y="46"/>
                    <a:pt x="7" y="43"/>
                  </a:cubicBezTo>
                  <a:cubicBezTo>
                    <a:pt x="2" y="39"/>
                    <a:pt x="3" y="30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9" y="23"/>
                    <a:pt x="8" y="20"/>
                    <a:pt x="7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11"/>
                    <a:pt x="3" y="9"/>
                    <a:pt x="5" y="7"/>
                  </a:cubicBezTo>
                  <a:cubicBezTo>
                    <a:pt x="9" y="5"/>
                    <a:pt x="14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9"/>
                    <a:pt x="20" y="10"/>
                    <a:pt x="21" y="8"/>
                  </a:cubicBez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3" y="8"/>
                  </a:cubicBezTo>
                  <a:cubicBezTo>
                    <a:pt x="24" y="8"/>
                    <a:pt x="25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4"/>
                    <a:pt x="26" y="2"/>
                    <a:pt x="29" y="1"/>
                  </a:cubicBezTo>
                  <a:cubicBezTo>
                    <a:pt x="33" y="0"/>
                    <a:pt x="37" y="0"/>
                    <a:pt x="40" y="2"/>
                  </a:cubicBezTo>
                  <a:cubicBezTo>
                    <a:pt x="46" y="7"/>
                    <a:pt x="47" y="16"/>
                    <a:pt x="43" y="21"/>
                  </a:cubicBezTo>
                  <a:cubicBezTo>
                    <a:pt x="42" y="21"/>
                    <a:pt x="40" y="21"/>
                    <a:pt x="39" y="20"/>
                  </a:cubicBezTo>
                  <a:cubicBezTo>
                    <a:pt x="37" y="20"/>
                    <a:pt x="37" y="24"/>
                    <a:pt x="39" y="25"/>
                  </a:cubicBezTo>
                  <a:close/>
                </a:path>
              </a:pathLst>
            </a:custGeom>
            <a:solidFill>
              <a:srgbClr val="BAE6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540462" y="2587220"/>
              <a:ext cx="80395" cy="78622"/>
            </a:xfrm>
            <a:custGeom>
              <a:rect b="b" l="l" r="r" t="t"/>
              <a:pathLst>
                <a:path extrusionOk="0" h="71" w="72">
                  <a:moveTo>
                    <a:pt x="69" y="41"/>
                  </a:moveTo>
                  <a:cubicBezTo>
                    <a:pt x="71" y="45"/>
                    <a:pt x="72" y="50"/>
                    <a:pt x="69" y="55"/>
                  </a:cubicBezTo>
                  <a:cubicBezTo>
                    <a:pt x="65" y="61"/>
                    <a:pt x="54" y="61"/>
                    <a:pt x="48" y="56"/>
                  </a:cubicBezTo>
                  <a:cubicBezTo>
                    <a:pt x="50" y="54"/>
                    <a:pt x="46" y="52"/>
                    <a:pt x="45" y="54"/>
                  </a:cubicBezTo>
                  <a:cubicBezTo>
                    <a:pt x="40" y="63"/>
                    <a:pt x="32" y="71"/>
                    <a:pt x="20" y="70"/>
                  </a:cubicBezTo>
                  <a:cubicBezTo>
                    <a:pt x="14" y="69"/>
                    <a:pt x="9" y="65"/>
                    <a:pt x="8" y="59"/>
                  </a:cubicBezTo>
                  <a:cubicBezTo>
                    <a:pt x="6" y="53"/>
                    <a:pt x="9" y="46"/>
                    <a:pt x="16" y="44"/>
                  </a:cubicBezTo>
                  <a:cubicBezTo>
                    <a:pt x="17" y="43"/>
                    <a:pt x="17" y="42"/>
                    <a:pt x="16" y="42"/>
                  </a:cubicBezTo>
                  <a:cubicBezTo>
                    <a:pt x="17" y="41"/>
                    <a:pt x="17" y="38"/>
                    <a:pt x="15" y="39"/>
                  </a:cubicBezTo>
                  <a:cubicBezTo>
                    <a:pt x="7" y="40"/>
                    <a:pt x="0" y="29"/>
                    <a:pt x="5" y="22"/>
                  </a:cubicBezTo>
                  <a:cubicBezTo>
                    <a:pt x="10" y="15"/>
                    <a:pt x="21" y="15"/>
                    <a:pt x="28" y="19"/>
                  </a:cubicBezTo>
                  <a:cubicBezTo>
                    <a:pt x="29" y="20"/>
                    <a:pt x="30" y="18"/>
                    <a:pt x="29" y="17"/>
                  </a:cubicBezTo>
                  <a:cubicBezTo>
                    <a:pt x="29" y="17"/>
                    <a:pt x="29" y="17"/>
                    <a:pt x="28" y="17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8" y="9"/>
                    <a:pt x="31" y="3"/>
                    <a:pt x="37" y="1"/>
                  </a:cubicBezTo>
                  <a:cubicBezTo>
                    <a:pt x="42" y="0"/>
                    <a:pt x="48" y="2"/>
                    <a:pt x="52" y="6"/>
                  </a:cubicBezTo>
                  <a:cubicBezTo>
                    <a:pt x="59" y="11"/>
                    <a:pt x="65" y="22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6" y="31"/>
                  </a:cubicBezTo>
                  <a:cubicBezTo>
                    <a:pt x="54" y="31"/>
                    <a:pt x="55" y="34"/>
                    <a:pt x="57" y="34"/>
                  </a:cubicBezTo>
                  <a:cubicBezTo>
                    <a:pt x="62" y="35"/>
                    <a:pt x="66" y="36"/>
                    <a:pt x="69" y="41"/>
                  </a:cubicBezTo>
                  <a:close/>
                </a:path>
              </a:pathLst>
            </a:custGeom>
            <a:solidFill>
              <a:srgbClr val="BAE6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220063" y="2778749"/>
              <a:ext cx="340497" cy="358231"/>
            </a:xfrm>
            <a:custGeom>
              <a:rect b="b" l="l" r="r" t="t"/>
              <a:pathLst>
                <a:path extrusionOk="0" h="322" w="306">
                  <a:moveTo>
                    <a:pt x="246" y="286"/>
                  </a:moveTo>
                  <a:cubicBezTo>
                    <a:pt x="241" y="297"/>
                    <a:pt x="238" y="309"/>
                    <a:pt x="235" y="322"/>
                  </a:cubicBezTo>
                  <a:cubicBezTo>
                    <a:pt x="207" y="310"/>
                    <a:pt x="179" y="295"/>
                    <a:pt x="150" y="287"/>
                  </a:cubicBezTo>
                  <a:cubicBezTo>
                    <a:pt x="193" y="272"/>
                    <a:pt x="181" y="213"/>
                    <a:pt x="145" y="197"/>
                  </a:cubicBezTo>
                  <a:cubicBezTo>
                    <a:pt x="108" y="179"/>
                    <a:pt x="68" y="214"/>
                    <a:pt x="79" y="253"/>
                  </a:cubicBezTo>
                  <a:cubicBezTo>
                    <a:pt x="67" y="248"/>
                    <a:pt x="55" y="243"/>
                    <a:pt x="43" y="238"/>
                  </a:cubicBezTo>
                  <a:cubicBezTo>
                    <a:pt x="36" y="235"/>
                    <a:pt x="30" y="232"/>
                    <a:pt x="23" y="230"/>
                  </a:cubicBezTo>
                  <a:cubicBezTo>
                    <a:pt x="19" y="228"/>
                    <a:pt x="8" y="225"/>
                    <a:pt x="6" y="222"/>
                  </a:cubicBezTo>
                  <a:cubicBezTo>
                    <a:pt x="0" y="214"/>
                    <a:pt x="12" y="198"/>
                    <a:pt x="16" y="190"/>
                  </a:cubicBezTo>
                  <a:cubicBezTo>
                    <a:pt x="22" y="177"/>
                    <a:pt x="28" y="165"/>
                    <a:pt x="34" y="152"/>
                  </a:cubicBezTo>
                  <a:cubicBezTo>
                    <a:pt x="48" y="167"/>
                    <a:pt x="67" y="178"/>
                    <a:pt x="89" y="176"/>
                  </a:cubicBezTo>
                  <a:cubicBezTo>
                    <a:pt x="107" y="174"/>
                    <a:pt x="124" y="161"/>
                    <a:pt x="128" y="143"/>
                  </a:cubicBezTo>
                  <a:cubicBezTo>
                    <a:pt x="136" y="107"/>
                    <a:pt x="87" y="80"/>
                    <a:pt x="56" y="92"/>
                  </a:cubicBezTo>
                  <a:cubicBezTo>
                    <a:pt x="63" y="73"/>
                    <a:pt x="70" y="54"/>
                    <a:pt x="75" y="34"/>
                  </a:cubicBezTo>
                  <a:cubicBezTo>
                    <a:pt x="75" y="34"/>
                    <a:pt x="75" y="34"/>
                    <a:pt x="75" y="33"/>
                  </a:cubicBezTo>
                  <a:cubicBezTo>
                    <a:pt x="101" y="50"/>
                    <a:pt x="131" y="61"/>
                    <a:pt x="158" y="74"/>
                  </a:cubicBezTo>
                  <a:cubicBezTo>
                    <a:pt x="160" y="75"/>
                    <a:pt x="162" y="72"/>
                    <a:pt x="161" y="70"/>
                  </a:cubicBezTo>
                  <a:cubicBezTo>
                    <a:pt x="161" y="70"/>
                    <a:pt x="161" y="70"/>
                    <a:pt x="161" y="69"/>
                  </a:cubicBezTo>
                  <a:cubicBezTo>
                    <a:pt x="154" y="53"/>
                    <a:pt x="153" y="34"/>
                    <a:pt x="166" y="20"/>
                  </a:cubicBezTo>
                  <a:cubicBezTo>
                    <a:pt x="178" y="6"/>
                    <a:pt x="199" y="0"/>
                    <a:pt x="217" y="7"/>
                  </a:cubicBezTo>
                  <a:cubicBezTo>
                    <a:pt x="256" y="21"/>
                    <a:pt x="266" y="82"/>
                    <a:pt x="222" y="96"/>
                  </a:cubicBezTo>
                  <a:cubicBezTo>
                    <a:pt x="221" y="96"/>
                    <a:pt x="221" y="96"/>
                    <a:pt x="221" y="95"/>
                  </a:cubicBezTo>
                  <a:cubicBezTo>
                    <a:pt x="218" y="94"/>
                    <a:pt x="216" y="99"/>
                    <a:pt x="219" y="100"/>
                  </a:cubicBezTo>
                  <a:cubicBezTo>
                    <a:pt x="219" y="100"/>
                    <a:pt x="220" y="100"/>
                    <a:pt x="220" y="100"/>
                  </a:cubicBezTo>
                  <a:cubicBezTo>
                    <a:pt x="220" y="101"/>
                    <a:pt x="221" y="101"/>
                    <a:pt x="222" y="101"/>
                  </a:cubicBezTo>
                  <a:cubicBezTo>
                    <a:pt x="246" y="112"/>
                    <a:pt x="271" y="123"/>
                    <a:pt x="296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9" y="136"/>
                    <a:pt x="301" y="137"/>
                    <a:pt x="304" y="138"/>
                  </a:cubicBezTo>
                  <a:cubicBezTo>
                    <a:pt x="305" y="139"/>
                    <a:pt x="305" y="139"/>
                    <a:pt x="306" y="139"/>
                  </a:cubicBezTo>
                  <a:cubicBezTo>
                    <a:pt x="300" y="156"/>
                    <a:pt x="295" y="173"/>
                    <a:pt x="291" y="190"/>
                  </a:cubicBezTo>
                  <a:cubicBezTo>
                    <a:pt x="278" y="172"/>
                    <a:pt x="262" y="152"/>
                    <a:pt x="239" y="151"/>
                  </a:cubicBezTo>
                  <a:cubicBezTo>
                    <a:pt x="220" y="150"/>
                    <a:pt x="203" y="163"/>
                    <a:pt x="196" y="180"/>
                  </a:cubicBezTo>
                  <a:cubicBezTo>
                    <a:pt x="182" y="221"/>
                    <a:pt x="224" y="252"/>
                    <a:pt x="261" y="246"/>
                  </a:cubicBezTo>
                  <a:cubicBezTo>
                    <a:pt x="261" y="246"/>
                    <a:pt x="261" y="247"/>
                    <a:pt x="261" y="247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61" y="249"/>
                    <a:pt x="262" y="249"/>
                    <a:pt x="262" y="249"/>
                  </a:cubicBezTo>
                  <a:cubicBezTo>
                    <a:pt x="260" y="251"/>
                    <a:pt x="260" y="252"/>
                    <a:pt x="259" y="255"/>
                  </a:cubicBezTo>
                  <a:cubicBezTo>
                    <a:pt x="257" y="258"/>
                    <a:pt x="256" y="262"/>
                    <a:pt x="254" y="266"/>
                  </a:cubicBezTo>
                  <a:cubicBezTo>
                    <a:pt x="251" y="272"/>
                    <a:pt x="248" y="279"/>
                    <a:pt x="246" y="286"/>
                  </a:cubicBezTo>
                  <a:close/>
                </a:path>
              </a:pathLst>
            </a:custGeom>
            <a:solidFill>
              <a:srgbClr val="A0CC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282724" y="2291650"/>
              <a:ext cx="296753" cy="280792"/>
            </a:xfrm>
            <a:custGeom>
              <a:rect b="b" l="l" r="r" t="t"/>
              <a:pathLst>
                <a:path extrusionOk="0" h="252" w="267">
                  <a:moveTo>
                    <a:pt x="259" y="73"/>
                  </a:moveTo>
                  <a:cubicBezTo>
                    <a:pt x="267" y="98"/>
                    <a:pt x="251" y="123"/>
                    <a:pt x="226" y="127"/>
                  </a:cubicBezTo>
                  <a:cubicBezTo>
                    <a:pt x="222" y="127"/>
                    <a:pt x="224" y="132"/>
                    <a:pt x="227" y="132"/>
                  </a:cubicBezTo>
                  <a:cubicBezTo>
                    <a:pt x="227" y="131"/>
                    <a:pt x="227" y="131"/>
                    <a:pt x="227" y="131"/>
                  </a:cubicBezTo>
                  <a:cubicBezTo>
                    <a:pt x="243" y="138"/>
                    <a:pt x="252" y="157"/>
                    <a:pt x="244" y="173"/>
                  </a:cubicBezTo>
                  <a:cubicBezTo>
                    <a:pt x="237" y="189"/>
                    <a:pt x="217" y="194"/>
                    <a:pt x="202" y="186"/>
                  </a:cubicBezTo>
                  <a:cubicBezTo>
                    <a:pt x="200" y="186"/>
                    <a:pt x="198" y="187"/>
                    <a:pt x="198" y="188"/>
                  </a:cubicBezTo>
                  <a:cubicBezTo>
                    <a:pt x="198" y="189"/>
                    <a:pt x="197" y="189"/>
                    <a:pt x="197" y="190"/>
                  </a:cubicBezTo>
                  <a:cubicBezTo>
                    <a:pt x="203" y="212"/>
                    <a:pt x="192" y="238"/>
                    <a:pt x="169" y="245"/>
                  </a:cubicBezTo>
                  <a:cubicBezTo>
                    <a:pt x="147" y="252"/>
                    <a:pt x="124" y="236"/>
                    <a:pt x="116" y="216"/>
                  </a:cubicBezTo>
                  <a:cubicBezTo>
                    <a:pt x="115" y="213"/>
                    <a:pt x="113" y="213"/>
                    <a:pt x="112" y="215"/>
                  </a:cubicBezTo>
                  <a:cubicBezTo>
                    <a:pt x="111" y="214"/>
                    <a:pt x="110" y="214"/>
                    <a:pt x="109" y="215"/>
                  </a:cubicBezTo>
                  <a:cubicBezTo>
                    <a:pt x="102" y="229"/>
                    <a:pt x="84" y="235"/>
                    <a:pt x="71" y="227"/>
                  </a:cubicBezTo>
                  <a:cubicBezTo>
                    <a:pt x="55" y="218"/>
                    <a:pt x="53" y="197"/>
                    <a:pt x="60" y="183"/>
                  </a:cubicBezTo>
                  <a:cubicBezTo>
                    <a:pt x="61" y="181"/>
                    <a:pt x="59" y="179"/>
                    <a:pt x="58" y="179"/>
                  </a:cubicBezTo>
                  <a:cubicBezTo>
                    <a:pt x="58" y="178"/>
                    <a:pt x="57" y="177"/>
                    <a:pt x="56" y="178"/>
                  </a:cubicBezTo>
                  <a:cubicBezTo>
                    <a:pt x="46" y="186"/>
                    <a:pt x="29" y="188"/>
                    <a:pt x="20" y="177"/>
                  </a:cubicBezTo>
                  <a:cubicBezTo>
                    <a:pt x="13" y="166"/>
                    <a:pt x="17" y="154"/>
                    <a:pt x="25" y="147"/>
                  </a:cubicBezTo>
                  <a:cubicBezTo>
                    <a:pt x="27" y="145"/>
                    <a:pt x="25" y="143"/>
                    <a:pt x="23" y="144"/>
                  </a:cubicBezTo>
                  <a:cubicBezTo>
                    <a:pt x="23" y="144"/>
                    <a:pt x="23" y="144"/>
                    <a:pt x="22" y="144"/>
                  </a:cubicBezTo>
                  <a:cubicBezTo>
                    <a:pt x="9" y="137"/>
                    <a:pt x="0" y="124"/>
                    <a:pt x="1" y="108"/>
                  </a:cubicBezTo>
                  <a:cubicBezTo>
                    <a:pt x="2" y="87"/>
                    <a:pt x="23" y="74"/>
                    <a:pt x="42" y="73"/>
                  </a:cubicBezTo>
                  <a:cubicBezTo>
                    <a:pt x="45" y="73"/>
                    <a:pt x="45" y="68"/>
                    <a:pt x="42" y="68"/>
                  </a:cubicBezTo>
                  <a:cubicBezTo>
                    <a:pt x="41" y="68"/>
                    <a:pt x="40" y="68"/>
                    <a:pt x="38" y="68"/>
                  </a:cubicBezTo>
                  <a:cubicBezTo>
                    <a:pt x="39" y="68"/>
                    <a:pt x="39" y="68"/>
                    <a:pt x="38" y="67"/>
                  </a:cubicBezTo>
                  <a:cubicBezTo>
                    <a:pt x="22" y="43"/>
                    <a:pt x="45" y="15"/>
                    <a:pt x="69" y="9"/>
                  </a:cubicBezTo>
                  <a:cubicBezTo>
                    <a:pt x="92" y="3"/>
                    <a:pt x="113" y="12"/>
                    <a:pt x="127" y="30"/>
                  </a:cubicBezTo>
                  <a:cubicBezTo>
                    <a:pt x="129" y="32"/>
                    <a:pt x="132" y="29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7" y="11"/>
                    <a:pt x="154" y="0"/>
                    <a:pt x="171" y="6"/>
                  </a:cubicBezTo>
                  <a:cubicBezTo>
                    <a:pt x="187" y="11"/>
                    <a:pt x="192" y="26"/>
                    <a:pt x="192" y="41"/>
                  </a:cubicBezTo>
                  <a:cubicBezTo>
                    <a:pt x="192" y="43"/>
                    <a:pt x="193" y="44"/>
                    <a:pt x="195" y="43"/>
                  </a:cubicBezTo>
                  <a:cubicBezTo>
                    <a:pt x="195" y="43"/>
                    <a:pt x="195" y="43"/>
                    <a:pt x="195" y="43"/>
                  </a:cubicBezTo>
                  <a:cubicBezTo>
                    <a:pt x="220" y="37"/>
                    <a:pt x="250" y="46"/>
                    <a:pt x="259" y="73"/>
                  </a:cubicBezTo>
                  <a:close/>
                  <a:moveTo>
                    <a:pt x="193" y="140"/>
                  </a:moveTo>
                  <a:cubicBezTo>
                    <a:pt x="197" y="138"/>
                    <a:pt x="199" y="131"/>
                    <a:pt x="198" y="126"/>
                  </a:cubicBezTo>
                  <a:cubicBezTo>
                    <a:pt x="198" y="126"/>
                    <a:pt x="198" y="125"/>
                    <a:pt x="197" y="125"/>
                  </a:cubicBezTo>
                  <a:cubicBezTo>
                    <a:pt x="196" y="124"/>
                    <a:pt x="195" y="123"/>
                    <a:pt x="194" y="123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87" y="121"/>
                    <a:pt x="180" y="123"/>
                    <a:pt x="177" y="128"/>
                  </a:cubicBezTo>
                  <a:cubicBezTo>
                    <a:pt x="174" y="132"/>
                    <a:pt x="178" y="136"/>
                    <a:pt x="181" y="138"/>
                  </a:cubicBezTo>
                  <a:cubicBezTo>
                    <a:pt x="184" y="141"/>
                    <a:pt x="189" y="142"/>
                    <a:pt x="193" y="140"/>
                  </a:cubicBezTo>
                  <a:close/>
                  <a:moveTo>
                    <a:pt x="139" y="139"/>
                  </a:moveTo>
                  <a:cubicBezTo>
                    <a:pt x="145" y="136"/>
                    <a:pt x="147" y="127"/>
                    <a:pt x="141" y="123"/>
                  </a:cubicBezTo>
                  <a:cubicBezTo>
                    <a:pt x="142" y="122"/>
                    <a:pt x="142" y="121"/>
                    <a:pt x="141" y="120"/>
                  </a:cubicBezTo>
                  <a:cubicBezTo>
                    <a:pt x="135" y="117"/>
                    <a:pt x="126" y="121"/>
                    <a:pt x="125" y="128"/>
                  </a:cubicBezTo>
                  <a:cubicBezTo>
                    <a:pt x="125" y="135"/>
                    <a:pt x="132" y="142"/>
                    <a:pt x="139" y="139"/>
                  </a:cubicBezTo>
                  <a:close/>
                  <a:moveTo>
                    <a:pt x="72" y="138"/>
                  </a:moveTo>
                  <a:cubicBezTo>
                    <a:pt x="78" y="145"/>
                    <a:pt x="91" y="143"/>
                    <a:pt x="90" y="132"/>
                  </a:cubicBezTo>
                  <a:cubicBezTo>
                    <a:pt x="90" y="129"/>
                    <a:pt x="88" y="126"/>
                    <a:pt x="85" y="124"/>
                  </a:cubicBezTo>
                  <a:cubicBezTo>
                    <a:pt x="86" y="124"/>
                    <a:pt x="86" y="123"/>
                    <a:pt x="85" y="123"/>
                  </a:cubicBezTo>
                  <a:cubicBezTo>
                    <a:pt x="82" y="120"/>
                    <a:pt x="76" y="122"/>
                    <a:pt x="73" y="125"/>
                  </a:cubicBezTo>
                  <a:cubicBezTo>
                    <a:pt x="70" y="129"/>
                    <a:pt x="69" y="134"/>
                    <a:pt x="72" y="138"/>
                  </a:cubicBezTo>
                  <a:close/>
                </a:path>
              </a:pathLst>
            </a:custGeom>
            <a:solidFill>
              <a:srgbClr val="BAE6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476027" y="2426430"/>
              <a:ext cx="27784" cy="23646"/>
            </a:xfrm>
            <a:custGeom>
              <a:rect b="b" l="l" r="r" t="t"/>
              <a:pathLst>
                <a:path extrusionOk="0" h="21" w="25">
                  <a:moveTo>
                    <a:pt x="10" y="14"/>
                  </a:moveTo>
                  <a:cubicBezTo>
                    <a:pt x="8" y="13"/>
                    <a:pt x="8" y="11"/>
                    <a:pt x="8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6" y="10"/>
                    <a:pt x="7" y="11"/>
                    <a:pt x="8" y="13"/>
                  </a:cubicBezTo>
                  <a:cubicBezTo>
                    <a:pt x="9" y="13"/>
                    <a:pt x="9" y="14"/>
                    <a:pt x="10" y="14"/>
                  </a:cubicBezTo>
                  <a:close/>
                  <a:moveTo>
                    <a:pt x="24" y="5"/>
                  </a:moveTo>
                  <a:cubicBezTo>
                    <a:pt x="25" y="10"/>
                    <a:pt x="23" y="17"/>
                    <a:pt x="19" y="19"/>
                  </a:cubicBezTo>
                  <a:cubicBezTo>
                    <a:pt x="15" y="21"/>
                    <a:pt x="10" y="20"/>
                    <a:pt x="7" y="17"/>
                  </a:cubicBezTo>
                  <a:cubicBezTo>
                    <a:pt x="4" y="15"/>
                    <a:pt x="0" y="11"/>
                    <a:pt x="3" y="7"/>
                  </a:cubicBezTo>
                  <a:cubicBezTo>
                    <a:pt x="6" y="2"/>
                    <a:pt x="13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20" y="2"/>
                  </a:cubicBezTo>
                  <a:cubicBezTo>
                    <a:pt x="21" y="2"/>
                    <a:pt x="22" y="3"/>
                    <a:pt x="23" y="4"/>
                  </a:cubicBezTo>
                  <a:cubicBezTo>
                    <a:pt x="24" y="4"/>
                    <a:pt x="24" y="5"/>
                    <a:pt x="24" y="5"/>
                  </a:cubicBezTo>
                  <a:close/>
                  <a:moveTo>
                    <a:pt x="15" y="15"/>
                  </a:moveTo>
                  <a:cubicBezTo>
                    <a:pt x="19" y="15"/>
                    <a:pt x="22" y="8"/>
                    <a:pt x="18" y="6"/>
                  </a:cubicBezTo>
                  <a:cubicBezTo>
                    <a:pt x="17" y="5"/>
                    <a:pt x="16" y="5"/>
                    <a:pt x="15" y="6"/>
                  </a:cubicBezTo>
                  <a:cubicBezTo>
                    <a:pt x="16" y="6"/>
                    <a:pt x="17" y="7"/>
                    <a:pt x="17" y="8"/>
                  </a:cubicBezTo>
                  <a:cubicBezTo>
                    <a:pt x="18" y="11"/>
                    <a:pt x="14" y="16"/>
                    <a:pt x="11" y="15"/>
                  </a:cubicBezTo>
                  <a:cubicBezTo>
                    <a:pt x="12" y="15"/>
                    <a:pt x="14" y="16"/>
                    <a:pt x="15" y="15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421642" y="2422292"/>
              <a:ext cx="24237" cy="27784"/>
            </a:xfrm>
            <a:custGeom>
              <a:rect b="b" l="l" r="r" t="t"/>
              <a:pathLst>
                <a:path extrusionOk="0" h="25" w="22">
                  <a:moveTo>
                    <a:pt x="16" y="6"/>
                  </a:moveTo>
                  <a:cubicBezTo>
                    <a:pt x="22" y="10"/>
                    <a:pt x="20" y="19"/>
                    <a:pt x="14" y="22"/>
                  </a:cubicBezTo>
                  <a:cubicBezTo>
                    <a:pt x="7" y="25"/>
                    <a:pt x="0" y="18"/>
                    <a:pt x="0" y="11"/>
                  </a:cubicBezTo>
                  <a:cubicBezTo>
                    <a:pt x="1" y="4"/>
                    <a:pt x="10" y="0"/>
                    <a:pt x="16" y="3"/>
                  </a:cubicBezTo>
                  <a:cubicBezTo>
                    <a:pt x="17" y="4"/>
                    <a:pt x="17" y="5"/>
                    <a:pt x="16" y="6"/>
                  </a:cubicBezTo>
                  <a:close/>
                  <a:moveTo>
                    <a:pt x="15" y="12"/>
                  </a:moveTo>
                  <a:cubicBezTo>
                    <a:pt x="15" y="11"/>
                    <a:pt x="15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3" y="10"/>
                    <a:pt x="13" y="11"/>
                  </a:cubicBezTo>
                  <a:cubicBezTo>
                    <a:pt x="14" y="11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5" y="12"/>
                    <a:pt x="15" y="12"/>
                  </a:cubicBezTo>
                  <a:close/>
                  <a:moveTo>
                    <a:pt x="14" y="15"/>
                  </a:moveTo>
                  <a:cubicBezTo>
                    <a:pt x="14" y="15"/>
                    <a:pt x="13" y="14"/>
                    <a:pt x="13" y="14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6"/>
                    <a:pt x="12" y="17"/>
                    <a:pt x="11" y="18"/>
                  </a:cubicBezTo>
                  <a:cubicBezTo>
                    <a:pt x="12" y="18"/>
                    <a:pt x="13" y="17"/>
                    <a:pt x="14" y="15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359572" y="2425247"/>
              <a:ext cx="24237" cy="27784"/>
            </a:xfrm>
            <a:custGeom>
              <a:rect b="b" l="l" r="r" t="t"/>
              <a:pathLst>
                <a:path extrusionOk="0" h="25" w="22">
                  <a:moveTo>
                    <a:pt x="21" y="12"/>
                  </a:moveTo>
                  <a:cubicBezTo>
                    <a:pt x="22" y="23"/>
                    <a:pt x="9" y="25"/>
                    <a:pt x="3" y="18"/>
                  </a:cubicBezTo>
                  <a:cubicBezTo>
                    <a:pt x="0" y="14"/>
                    <a:pt x="1" y="9"/>
                    <a:pt x="4" y="5"/>
                  </a:cubicBezTo>
                  <a:cubicBezTo>
                    <a:pt x="7" y="2"/>
                    <a:pt x="13" y="0"/>
                    <a:pt x="16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9" y="6"/>
                    <a:pt x="21" y="9"/>
                    <a:pt x="21" y="12"/>
                  </a:cubicBezTo>
                  <a:close/>
                  <a:moveTo>
                    <a:pt x="14" y="14"/>
                  </a:moveTo>
                  <a:cubicBezTo>
                    <a:pt x="15" y="13"/>
                    <a:pt x="16" y="12"/>
                    <a:pt x="15" y="11"/>
                  </a:cubicBezTo>
                  <a:cubicBezTo>
                    <a:pt x="15" y="10"/>
                    <a:pt x="15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2"/>
                    <a:pt x="13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8"/>
                    <a:pt x="13" y="16"/>
                    <a:pt x="14" y="14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647458" y="2636875"/>
              <a:ext cx="348182" cy="392517"/>
            </a:xfrm>
            <a:custGeom>
              <a:rect b="b" l="l" r="r" t="t"/>
              <a:pathLst>
                <a:path extrusionOk="0" h="352" w="313">
                  <a:moveTo>
                    <a:pt x="313" y="131"/>
                  </a:moveTo>
                  <a:cubicBezTo>
                    <a:pt x="262" y="211"/>
                    <a:pt x="202" y="284"/>
                    <a:pt x="134" y="350"/>
                  </a:cubicBezTo>
                  <a:cubicBezTo>
                    <a:pt x="132" y="352"/>
                    <a:pt x="129" y="350"/>
                    <a:pt x="129" y="348"/>
                  </a:cubicBezTo>
                  <a:cubicBezTo>
                    <a:pt x="128" y="348"/>
                    <a:pt x="127" y="348"/>
                    <a:pt x="127" y="348"/>
                  </a:cubicBezTo>
                  <a:cubicBezTo>
                    <a:pt x="88" y="305"/>
                    <a:pt x="46" y="268"/>
                    <a:pt x="3" y="231"/>
                  </a:cubicBezTo>
                  <a:cubicBezTo>
                    <a:pt x="1" y="231"/>
                    <a:pt x="0" y="229"/>
                    <a:pt x="1" y="228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55" y="151"/>
                    <a:pt x="113" y="78"/>
                    <a:pt x="168" y="2"/>
                  </a:cubicBezTo>
                  <a:cubicBezTo>
                    <a:pt x="169" y="1"/>
                    <a:pt x="171" y="0"/>
                    <a:pt x="172" y="2"/>
                  </a:cubicBezTo>
                  <a:cubicBezTo>
                    <a:pt x="219" y="44"/>
                    <a:pt x="265" y="86"/>
                    <a:pt x="312" y="128"/>
                  </a:cubicBezTo>
                  <a:cubicBezTo>
                    <a:pt x="313" y="129"/>
                    <a:pt x="313" y="130"/>
                    <a:pt x="313" y="131"/>
                  </a:cubicBezTo>
                  <a:close/>
                  <a:moveTo>
                    <a:pt x="131" y="344"/>
                  </a:moveTo>
                  <a:cubicBezTo>
                    <a:pt x="187" y="290"/>
                    <a:pt x="237" y="231"/>
                    <a:pt x="281" y="168"/>
                  </a:cubicBezTo>
                  <a:cubicBezTo>
                    <a:pt x="287" y="160"/>
                    <a:pt x="292" y="152"/>
                    <a:pt x="297" y="144"/>
                  </a:cubicBezTo>
                  <a:cubicBezTo>
                    <a:pt x="305" y="132"/>
                    <a:pt x="305" y="129"/>
                    <a:pt x="294" y="119"/>
                  </a:cubicBezTo>
                  <a:cubicBezTo>
                    <a:pt x="280" y="107"/>
                    <a:pt x="266" y="94"/>
                    <a:pt x="252" y="81"/>
                  </a:cubicBezTo>
                  <a:cubicBezTo>
                    <a:pt x="225" y="57"/>
                    <a:pt x="198" y="32"/>
                    <a:pt x="171" y="8"/>
                  </a:cubicBezTo>
                  <a:cubicBezTo>
                    <a:pt x="117" y="82"/>
                    <a:pt x="64" y="158"/>
                    <a:pt x="6" y="228"/>
                  </a:cubicBezTo>
                  <a:cubicBezTo>
                    <a:pt x="52" y="260"/>
                    <a:pt x="94" y="301"/>
                    <a:pt x="131" y="344"/>
                  </a:cubicBezTo>
                  <a:cubicBezTo>
                    <a:pt x="131" y="344"/>
                    <a:pt x="131" y="344"/>
                    <a:pt x="131" y="344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7729035" y="2831951"/>
              <a:ext cx="116455" cy="111134"/>
            </a:xfrm>
            <a:custGeom>
              <a:rect b="b" l="l" r="r" t="t"/>
              <a:pathLst>
                <a:path extrusionOk="0" h="100" w="105">
                  <a:moveTo>
                    <a:pt x="103" y="95"/>
                  </a:moveTo>
                  <a:cubicBezTo>
                    <a:pt x="105" y="96"/>
                    <a:pt x="105" y="100"/>
                    <a:pt x="102" y="100"/>
                  </a:cubicBezTo>
                  <a:cubicBezTo>
                    <a:pt x="95" y="99"/>
                    <a:pt x="89" y="91"/>
                    <a:pt x="85" y="87"/>
                  </a:cubicBezTo>
                  <a:cubicBezTo>
                    <a:pt x="75" y="78"/>
                    <a:pt x="66" y="70"/>
                    <a:pt x="58" y="61"/>
                  </a:cubicBezTo>
                  <a:cubicBezTo>
                    <a:pt x="38" y="43"/>
                    <a:pt x="19" y="24"/>
                    <a:pt x="2" y="4"/>
                  </a:cubicBezTo>
                  <a:cubicBezTo>
                    <a:pt x="0" y="2"/>
                    <a:pt x="2" y="0"/>
                    <a:pt x="4" y="2"/>
                  </a:cubicBezTo>
                  <a:cubicBezTo>
                    <a:pt x="20" y="17"/>
                    <a:pt x="36" y="34"/>
                    <a:pt x="52" y="49"/>
                  </a:cubicBezTo>
                  <a:cubicBezTo>
                    <a:pt x="60" y="57"/>
                    <a:pt x="69" y="65"/>
                    <a:pt x="77" y="73"/>
                  </a:cubicBezTo>
                  <a:cubicBezTo>
                    <a:pt x="83" y="78"/>
                    <a:pt x="95" y="93"/>
                    <a:pt x="103" y="95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706572" y="2853232"/>
              <a:ext cx="118819" cy="113499"/>
            </a:xfrm>
            <a:custGeom>
              <a:rect b="b" l="l" r="r" t="t"/>
              <a:pathLst>
                <a:path extrusionOk="0" h="102" w="107">
                  <a:moveTo>
                    <a:pt x="105" y="96"/>
                  </a:moveTo>
                  <a:cubicBezTo>
                    <a:pt x="107" y="98"/>
                    <a:pt x="104" y="102"/>
                    <a:pt x="101" y="99"/>
                  </a:cubicBezTo>
                  <a:cubicBezTo>
                    <a:pt x="85" y="84"/>
                    <a:pt x="69" y="68"/>
                    <a:pt x="53" y="52"/>
                  </a:cubicBezTo>
                  <a:cubicBezTo>
                    <a:pt x="38" y="36"/>
                    <a:pt x="21" y="13"/>
                    <a:pt x="2" y="4"/>
                  </a:cubicBezTo>
                  <a:cubicBezTo>
                    <a:pt x="0" y="3"/>
                    <a:pt x="2" y="0"/>
                    <a:pt x="3" y="1"/>
                  </a:cubicBezTo>
                  <a:cubicBezTo>
                    <a:pt x="22" y="8"/>
                    <a:pt x="36" y="28"/>
                    <a:pt x="50" y="42"/>
                  </a:cubicBezTo>
                  <a:cubicBezTo>
                    <a:pt x="68" y="60"/>
                    <a:pt x="87" y="77"/>
                    <a:pt x="105" y="96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747952" y="2807715"/>
              <a:ext cx="122957" cy="111134"/>
            </a:xfrm>
            <a:custGeom>
              <a:rect b="b" l="l" r="r" t="t"/>
              <a:pathLst>
                <a:path extrusionOk="0" h="100" w="111">
                  <a:moveTo>
                    <a:pt x="108" y="94"/>
                  </a:moveTo>
                  <a:cubicBezTo>
                    <a:pt x="111" y="96"/>
                    <a:pt x="107" y="100"/>
                    <a:pt x="105" y="98"/>
                  </a:cubicBezTo>
                  <a:cubicBezTo>
                    <a:pt x="70" y="66"/>
                    <a:pt x="35" y="36"/>
                    <a:pt x="1" y="3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40" y="30"/>
                    <a:pt x="74" y="62"/>
                    <a:pt x="108" y="94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7758592" y="2782887"/>
              <a:ext cx="127095" cy="118228"/>
            </a:xfrm>
            <a:custGeom>
              <a:rect b="b" l="l" r="r" t="t"/>
              <a:pathLst>
                <a:path extrusionOk="0" h="106" w="114">
                  <a:moveTo>
                    <a:pt x="111" y="100"/>
                  </a:moveTo>
                  <a:cubicBezTo>
                    <a:pt x="114" y="102"/>
                    <a:pt x="110" y="106"/>
                    <a:pt x="108" y="104"/>
                  </a:cubicBezTo>
                  <a:cubicBezTo>
                    <a:pt x="73" y="69"/>
                    <a:pt x="37" y="36"/>
                    <a:pt x="1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41" y="31"/>
                    <a:pt x="78" y="64"/>
                    <a:pt x="111" y="100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758592" y="2944268"/>
              <a:ext cx="37833" cy="34877"/>
            </a:xfrm>
            <a:custGeom>
              <a:rect b="b" l="l" r="r" t="t"/>
              <a:pathLst>
                <a:path extrusionOk="0" h="31" w="34">
                  <a:moveTo>
                    <a:pt x="33" y="27"/>
                  </a:moveTo>
                  <a:cubicBezTo>
                    <a:pt x="34" y="28"/>
                    <a:pt x="32" y="31"/>
                    <a:pt x="30" y="30"/>
                  </a:cubicBezTo>
                  <a:cubicBezTo>
                    <a:pt x="20" y="21"/>
                    <a:pt x="10" y="12"/>
                    <a:pt x="1" y="3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13" y="10"/>
                    <a:pt x="23" y="18"/>
                    <a:pt x="33" y="27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779874" y="2755103"/>
              <a:ext cx="121184" cy="117046"/>
            </a:xfrm>
            <a:custGeom>
              <a:rect b="b" l="l" r="r" t="t"/>
              <a:pathLst>
                <a:path extrusionOk="0" h="105" w="109">
                  <a:moveTo>
                    <a:pt x="106" y="99"/>
                  </a:moveTo>
                  <a:cubicBezTo>
                    <a:pt x="109" y="102"/>
                    <a:pt x="105" y="105"/>
                    <a:pt x="103" y="103"/>
                  </a:cubicBezTo>
                  <a:cubicBezTo>
                    <a:pt x="69" y="70"/>
                    <a:pt x="34" y="37"/>
                    <a:pt x="2" y="3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40" y="30"/>
                    <a:pt x="74" y="65"/>
                    <a:pt x="106" y="99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794652" y="2733822"/>
              <a:ext cx="123549" cy="114681"/>
            </a:xfrm>
            <a:custGeom>
              <a:rect b="b" l="l" r="r" t="t"/>
              <a:pathLst>
                <a:path extrusionOk="0" h="103" w="111">
                  <a:moveTo>
                    <a:pt x="108" y="97"/>
                  </a:moveTo>
                  <a:cubicBezTo>
                    <a:pt x="111" y="100"/>
                    <a:pt x="107" y="103"/>
                    <a:pt x="105" y="101"/>
                  </a:cubicBezTo>
                  <a:cubicBezTo>
                    <a:pt x="69" y="70"/>
                    <a:pt x="34" y="37"/>
                    <a:pt x="1" y="4"/>
                  </a:cubicBezTo>
                  <a:cubicBezTo>
                    <a:pt x="0" y="2"/>
                    <a:pt x="2" y="0"/>
                    <a:pt x="3" y="2"/>
                  </a:cubicBezTo>
                  <a:cubicBezTo>
                    <a:pt x="39" y="32"/>
                    <a:pt x="74" y="65"/>
                    <a:pt x="108" y="97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812386" y="2712541"/>
              <a:ext cx="125322" cy="114090"/>
            </a:xfrm>
            <a:custGeom>
              <a:rect b="b" l="l" r="r" t="t"/>
              <a:pathLst>
                <a:path extrusionOk="0" h="102" w="113">
                  <a:moveTo>
                    <a:pt x="110" y="96"/>
                  </a:moveTo>
                  <a:cubicBezTo>
                    <a:pt x="113" y="98"/>
                    <a:pt x="109" y="102"/>
                    <a:pt x="107" y="99"/>
                  </a:cubicBezTo>
                  <a:cubicBezTo>
                    <a:pt x="73" y="65"/>
                    <a:pt x="37" y="35"/>
                    <a:pt x="1" y="3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43" y="26"/>
                    <a:pt x="79" y="61"/>
                    <a:pt x="110" y="96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7824209" y="2690669"/>
              <a:ext cx="124731" cy="114681"/>
            </a:xfrm>
            <a:custGeom>
              <a:rect b="b" l="l" r="r" t="t"/>
              <a:pathLst>
                <a:path extrusionOk="0" h="103" w="112">
                  <a:moveTo>
                    <a:pt x="109" y="97"/>
                  </a:moveTo>
                  <a:cubicBezTo>
                    <a:pt x="112" y="99"/>
                    <a:pt x="108" y="103"/>
                    <a:pt x="106" y="100"/>
                  </a:cubicBezTo>
                  <a:cubicBezTo>
                    <a:pt x="70" y="69"/>
                    <a:pt x="35" y="37"/>
                    <a:pt x="1" y="4"/>
                  </a:cubicBezTo>
                  <a:cubicBezTo>
                    <a:pt x="0" y="2"/>
                    <a:pt x="2" y="0"/>
                    <a:pt x="4" y="2"/>
                  </a:cubicBezTo>
                  <a:cubicBezTo>
                    <a:pt x="40" y="32"/>
                    <a:pt x="75" y="64"/>
                    <a:pt x="109" y="97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7837805" y="2674117"/>
              <a:ext cx="56749" cy="52020"/>
            </a:xfrm>
            <a:custGeom>
              <a:rect b="b" l="l" r="r" t="t"/>
              <a:pathLst>
                <a:path extrusionOk="0" h="47" w="51">
                  <a:moveTo>
                    <a:pt x="49" y="42"/>
                  </a:moveTo>
                  <a:cubicBezTo>
                    <a:pt x="51" y="43"/>
                    <a:pt x="49" y="47"/>
                    <a:pt x="47" y="45"/>
                  </a:cubicBezTo>
                  <a:cubicBezTo>
                    <a:pt x="31" y="33"/>
                    <a:pt x="15" y="19"/>
                    <a:pt x="2" y="4"/>
                  </a:cubicBezTo>
                  <a:cubicBezTo>
                    <a:pt x="0" y="2"/>
                    <a:pt x="3" y="0"/>
                    <a:pt x="4" y="1"/>
                  </a:cubicBezTo>
                  <a:cubicBezTo>
                    <a:pt x="19" y="15"/>
                    <a:pt x="34" y="28"/>
                    <a:pt x="49" y="42"/>
                  </a:cubicBezTo>
                  <a:close/>
                </a:path>
              </a:pathLst>
            </a:custGeom>
            <a:solidFill>
              <a:srgbClr val="0304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268917" y="2529288"/>
              <a:ext cx="320399" cy="277245"/>
            </a:xfrm>
            <a:custGeom>
              <a:rect b="b" l="l" r="r" t="t"/>
              <a:pathLst>
                <a:path extrusionOk="0" h="249" w="288">
                  <a:moveTo>
                    <a:pt x="226" y="244"/>
                  </a:moveTo>
                  <a:cubicBezTo>
                    <a:pt x="225" y="244"/>
                    <a:pt x="225" y="244"/>
                    <a:pt x="225" y="245"/>
                  </a:cubicBezTo>
                  <a:cubicBezTo>
                    <a:pt x="219" y="249"/>
                    <a:pt x="196" y="237"/>
                    <a:pt x="191" y="234"/>
                  </a:cubicBezTo>
                  <a:cubicBezTo>
                    <a:pt x="181" y="231"/>
                    <a:pt x="172" y="227"/>
                    <a:pt x="163" y="224"/>
                  </a:cubicBezTo>
                  <a:cubicBezTo>
                    <a:pt x="163" y="224"/>
                    <a:pt x="163" y="224"/>
                    <a:pt x="163" y="224"/>
                  </a:cubicBezTo>
                  <a:cubicBezTo>
                    <a:pt x="188" y="195"/>
                    <a:pt x="176" y="148"/>
                    <a:pt x="137" y="142"/>
                  </a:cubicBezTo>
                  <a:cubicBezTo>
                    <a:pt x="105" y="138"/>
                    <a:pt x="78" y="174"/>
                    <a:pt x="96" y="202"/>
                  </a:cubicBezTo>
                  <a:cubicBezTo>
                    <a:pt x="87" y="198"/>
                    <a:pt x="78" y="195"/>
                    <a:pt x="69" y="192"/>
                  </a:cubicBezTo>
                  <a:cubicBezTo>
                    <a:pt x="64" y="190"/>
                    <a:pt x="59" y="188"/>
                    <a:pt x="53" y="186"/>
                  </a:cubicBezTo>
                  <a:cubicBezTo>
                    <a:pt x="51" y="185"/>
                    <a:pt x="38" y="182"/>
                    <a:pt x="37" y="179"/>
                  </a:cubicBezTo>
                  <a:cubicBezTo>
                    <a:pt x="35" y="176"/>
                    <a:pt x="48" y="153"/>
                    <a:pt x="50" y="149"/>
                  </a:cubicBezTo>
                  <a:cubicBezTo>
                    <a:pt x="54" y="139"/>
                    <a:pt x="59" y="129"/>
                    <a:pt x="63" y="118"/>
                  </a:cubicBezTo>
                  <a:cubicBezTo>
                    <a:pt x="63" y="118"/>
                    <a:pt x="63" y="117"/>
                    <a:pt x="63" y="117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6" y="115"/>
                    <a:pt x="64" y="111"/>
                    <a:pt x="61" y="112"/>
                  </a:cubicBezTo>
                  <a:cubicBezTo>
                    <a:pt x="44" y="117"/>
                    <a:pt x="26" y="118"/>
                    <a:pt x="13" y="105"/>
                  </a:cubicBezTo>
                  <a:cubicBezTo>
                    <a:pt x="2" y="95"/>
                    <a:pt x="0" y="81"/>
                    <a:pt x="6" y="68"/>
                  </a:cubicBezTo>
                  <a:cubicBezTo>
                    <a:pt x="20" y="38"/>
                    <a:pt x="57" y="46"/>
                    <a:pt x="75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6" y="69"/>
                    <a:pt x="80" y="70"/>
                    <a:pt x="81" y="67"/>
                  </a:cubicBezTo>
                  <a:cubicBezTo>
                    <a:pt x="84" y="57"/>
                    <a:pt x="86" y="47"/>
                    <a:pt x="88" y="36"/>
                  </a:cubicBezTo>
                  <a:cubicBezTo>
                    <a:pt x="90" y="25"/>
                    <a:pt x="94" y="12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2"/>
                    <a:pt x="97" y="2"/>
                    <a:pt x="98" y="2"/>
                  </a:cubicBezTo>
                  <a:cubicBezTo>
                    <a:pt x="120" y="10"/>
                    <a:pt x="142" y="18"/>
                    <a:pt x="164" y="27"/>
                  </a:cubicBezTo>
                  <a:cubicBezTo>
                    <a:pt x="131" y="35"/>
                    <a:pt x="134" y="80"/>
                    <a:pt x="162" y="95"/>
                  </a:cubicBezTo>
                  <a:cubicBezTo>
                    <a:pt x="178" y="103"/>
                    <a:pt x="202" y="102"/>
                    <a:pt x="216" y="89"/>
                  </a:cubicBezTo>
                  <a:cubicBezTo>
                    <a:pt x="230" y="76"/>
                    <a:pt x="227" y="58"/>
                    <a:pt x="221" y="41"/>
                  </a:cubicBezTo>
                  <a:cubicBezTo>
                    <a:pt x="243" y="51"/>
                    <a:pt x="265" y="60"/>
                    <a:pt x="288" y="68"/>
                  </a:cubicBezTo>
                  <a:cubicBezTo>
                    <a:pt x="287" y="68"/>
                    <a:pt x="287" y="68"/>
                    <a:pt x="287" y="69"/>
                  </a:cubicBezTo>
                  <a:cubicBezTo>
                    <a:pt x="276" y="88"/>
                    <a:pt x="265" y="109"/>
                    <a:pt x="261" y="131"/>
                  </a:cubicBezTo>
                  <a:cubicBezTo>
                    <a:pt x="241" y="107"/>
                    <a:pt x="202" y="104"/>
                    <a:pt x="192" y="139"/>
                  </a:cubicBezTo>
                  <a:cubicBezTo>
                    <a:pt x="189" y="152"/>
                    <a:pt x="192" y="166"/>
                    <a:pt x="202" y="175"/>
                  </a:cubicBezTo>
                  <a:cubicBezTo>
                    <a:pt x="211" y="184"/>
                    <a:pt x="226" y="192"/>
                    <a:pt x="239" y="188"/>
                  </a:cubicBezTo>
                  <a:cubicBezTo>
                    <a:pt x="234" y="206"/>
                    <a:pt x="230" y="225"/>
                    <a:pt x="226" y="244"/>
                  </a:cubicBezTo>
                  <a:close/>
                </a:path>
              </a:pathLst>
            </a:custGeom>
            <a:solidFill>
              <a:srgbClr val="00B4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624784" y="2732049"/>
              <a:ext cx="317443" cy="326309"/>
            </a:xfrm>
            <a:custGeom>
              <a:rect b="b" l="l" r="r" t="t"/>
              <a:pathLst>
                <a:path extrusionOk="0" h="293" w="285">
                  <a:moveTo>
                    <a:pt x="217" y="23"/>
                  </a:moveTo>
                  <a:cubicBezTo>
                    <a:pt x="258" y="44"/>
                    <a:pt x="285" y="89"/>
                    <a:pt x="283" y="135"/>
                  </a:cubicBezTo>
                  <a:cubicBezTo>
                    <a:pt x="280" y="187"/>
                    <a:pt x="241" y="233"/>
                    <a:pt x="191" y="246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89" y="243"/>
                    <a:pt x="184" y="243"/>
                    <a:pt x="185" y="246"/>
                  </a:cubicBezTo>
                  <a:cubicBezTo>
                    <a:pt x="187" y="266"/>
                    <a:pt x="198" y="283"/>
                    <a:pt x="214" y="293"/>
                  </a:cubicBezTo>
                  <a:cubicBezTo>
                    <a:pt x="201" y="291"/>
                    <a:pt x="189" y="288"/>
                    <a:pt x="177" y="281"/>
                  </a:cubicBezTo>
                  <a:cubicBezTo>
                    <a:pt x="162" y="274"/>
                    <a:pt x="153" y="262"/>
                    <a:pt x="141" y="251"/>
                  </a:cubicBezTo>
                  <a:cubicBezTo>
                    <a:pt x="143" y="250"/>
                    <a:pt x="142" y="247"/>
                    <a:pt x="140" y="247"/>
                  </a:cubicBezTo>
                  <a:cubicBezTo>
                    <a:pt x="86" y="259"/>
                    <a:pt x="37" y="217"/>
                    <a:pt x="19" y="169"/>
                  </a:cubicBezTo>
                  <a:cubicBezTo>
                    <a:pt x="0" y="119"/>
                    <a:pt x="15" y="60"/>
                    <a:pt x="62" y="32"/>
                  </a:cubicBezTo>
                  <a:cubicBezTo>
                    <a:pt x="105" y="6"/>
                    <a:pt x="172" y="0"/>
                    <a:pt x="217" y="2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76116" y="2945450"/>
              <a:ext cx="31331" cy="28966"/>
            </a:xfrm>
            <a:custGeom>
              <a:rect b="b" l="l" r="r" t="t"/>
              <a:pathLst>
                <a:path extrusionOk="0" h="26" w="28">
                  <a:moveTo>
                    <a:pt x="26" y="12"/>
                  </a:moveTo>
                  <a:cubicBezTo>
                    <a:pt x="28" y="20"/>
                    <a:pt x="21" y="26"/>
                    <a:pt x="14" y="26"/>
                  </a:cubicBezTo>
                  <a:cubicBezTo>
                    <a:pt x="7" y="26"/>
                    <a:pt x="0" y="21"/>
                    <a:pt x="1" y="14"/>
                  </a:cubicBezTo>
                  <a:cubicBezTo>
                    <a:pt x="1" y="8"/>
                    <a:pt x="5" y="3"/>
                    <a:pt x="11" y="1"/>
                  </a:cubicBezTo>
                  <a:cubicBezTo>
                    <a:pt x="18" y="0"/>
                    <a:pt x="25" y="5"/>
                    <a:pt x="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720549" y="2776384"/>
              <a:ext cx="81577" cy="157243"/>
            </a:xfrm>
            <a:custGeom>
              <a:rect b="b" l="l" r="r" t="t"/>
              <a:pathLst>
                <a:path extrusionOk="0" h="141" w="73">
                  <a:moveTo>
                    <a:pt x="72" y="136"/>
                  </a:moveTo>
                  <a:cubicBezTo>
                    <a:pt x="72" y="136"/>
                    <a:pt x="73" y="136"/>
                    <a:pt x="73" y="136"/>
                  </a:cubicBezTo>
                  <a:cubicBezTo>
                    <a:pt x="72" y="136"/>
                    <a:pt x="72" y="136"/>
                    <a:pt x="71" y="136"/>
                  </a:cubicBezTo>
                  <a:cubicBezTo>
                    <a:pt x="61" y="137"/>
                    <a:pt x="51" y="139"/>
                    <a:pt x="41" y="141"/>
                  </a:cubicBezTo>
                  <a:cubicBezTo>
                    <a:pt x="42" y="140"/>
                    <a:pt x="42" y="139"/>
                    <a:pt x="42" y="139"/>
                  </a:cubicBezTo>
                  <a:cubicBezTo>
                    <a:pt x="33" y="114"/>
                    <a:pt x="24" y="89"/>
                    <a:pt x="17" y="64"/>
                  </a:cubicBezTo>
                  <a:cubicBezTo>
                    <a:pt x="13" y="50"/>
                    <a:pt x="10" y="36"/>
                    <a:pt x="6" y="22"/>
                  </a:cubicBezTo>
                  <a:cubicBezTo>
                    <a:pt x="4" y="12"/>
                    <a:pt x="0" y="9"/>
                    <a:pt x="14" y="5"/>
                  </a:cubicBezTo>
                  <a:cubicBezTo>
                    <a:pt x="20" y="3"/>
                    <a:pt x="27" y="4"/>
                    <a:pt x="34" y="3"/>
                  </a:cubicBezTo>
                  <a:cubicBezTo>
                    <a:pt x="37" y="3"/>
                    <a:pt x="50" y="0"/>
                    <a:pt x="53" y="2"/>
                  </a:cubicBezTo>
                  <a:cubicBezTo>
                    <a:pt x="59" y="5"/>
                    <a:pt x="57" y="12"/>
                    <a:pt x="57" y="17"/>
                  </a:cubicBezTo>
                  <a:cubicBezTo>
                    <a:pt x="58" y="31"/>
                    <a:pt x="59" y="44"/>
                    <a:pt x="60" y="58"/>
                  </a:cubicBezTo>
                  <a:cubicBezTo>
                    <a:pt x="63" y="84"/>
                    <a:pt x="67" y="110"/>
                    <a:pt x="72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932388" y="2317660"/>
              <a:ext cx="194486" cy="225815"/>
            </a:xfrm>
            <a:custGeom>
              <a:rect b="b" l="l" r="r" t="t"/>
              <a:pathLst>
                <a:path extrusionOk="0" h="203" w="175">
                  <a:moveTo>
                    <a:pt x="157" y="132"/>
                  </a:moveTo>
                  <a:cubicBezTo>
                    <a:pt x="139" y="158"/>
                    <a:pt x="101" y="167"/>
                    <a:pt x="74" y="150"/>
                  </a:cubicBezTo>
                  <a:cubicBezTo>
                    <a:pt x="73" y="149"/>
                    <a:pt x="71" y="149"/>
                    <a:pt x="70" y="150"/>
                  </a:cubicBezTo>
                  <a:cubicBezTo>
                    <a:pt x="58" y="169"/>
                    <a:pt x="44" y="186"/>
                    <a:pt x="30" y="203"/>
                  </a:cubicBezTo>
                  <a:cubicBezTo>
                    <a:pt x="22" y="197"/>
                    <a:pt x="12" y="190"/>
                    <a:pt x="6" y="183"/>
                  </a:cubicBezTo>
                  <a:cubicBezTo>
                    <a:pt x="0" y="173"/>
                    <a:pt x="12" y="164"/>
                    <a:pt x="18" y="156"/>
                  </a:cubicBezTo>
                  <a:cubicBezTo>
                    <a:pt x="31" y="138"/>
                    <a:pt x="44" y="120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5"/>
                    <a:pt x="59" y="105"/>
                  </a:cubicBezTo>
                  <a:cubicBezTo>
                    <a:pt x="84" y="128"/>
                    <a:pt x="129" y="115"/>
                    <a:pt x="128" y="78"/>
                  </a:cubicBezTo>
                  <a:cubicBezTo>
                    <a:pt x="127" y="63"/>
                    <a:pt x="116" y="48"/>
                    <a:pt x="100" y="48"/>
                  </a:cubicBezTo>
                  <a:cubicBezTo>
                    <a:pt x="90" y="48"/>
                    <a:pt x="83" y="55"/>
                    <a:pt x="80" y="64"/>
                  </a:cubicBezTo>
                  <a:cubicBezTo>
                    <a:pt x="79" y="65"/>
                    <a:pt x="79" y="67"/>
                    <a:pt x="78" y="69"/>
                  </a:cubicBezTo>
                  <a:cubicBezTo>
                    <a:pt x="77" y="69"/>
                    <a:pt x="77" y="69"/>
                    <a:pt x="76" y="69"/>
                  </a:cubicBezTo>
                  <a:cubicBezTo>
                    <a:pt x="60" y="67"/>
                    <a:pt x="43" y="68"/>
                    <a:pt x="27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7" y="40"/>
                    <a:pt x="44" y="13"/>
                    <a:pt x="75" y="7"/>
                  </a:cubicBezTo>
                  <a:cubicBezTo>
                    <a:pt x="107" y="0"/>
                    <a:pt x="142" y="19"/>
                    <a:pt x="158" y="47"/>
                  </a:cubicBezTo>
                  <a:cubicBezTo>
                    <a:pt x="173" y="73"/>
                    <a:pt x="175" y="107"/>
                    <a:pt x="1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889235" y="2541111"/>
              <a:ext cx="57341" cy="60296"/>
            </a:xfrm>
            <a:custGeom>
              <a:rect b="b" l="l" r="r" t="t"/>
              <a:pathLst>
                <a:path extrusionOk="0" h="54" w="52">
                  <a:moveTo>
                    <a:pt x="9" y="43"/>
                  </a:moveTo>
                  <a:cubicBezTo>
                    <a:pt x="17" y="53"/>
                    <a:pt x="34" y="54"/>
                    <a:pt x="44" y="45"/>
                  </a:cubicBezTo>
                  <a:cubicBezTo>
                    <a:pt x="52" y="37"/>
                    <a:pt x="52" y="25"/>
                    <a:pt x="46" y="17"/>
                  </a:cubicBezTo>
                  <a:cubicBezTo>
                    <a:pt x="46" y="17"/>
                    <a:pt x="45" y="17"/>
                    <a:pt x="45" y="16"/>
                  </a:cubicBezTo>
                  <a:cubicBezTo>
                    <a:pt x="45" y="16"/>
                    <a:pt x="44" y="15"/>
                    <a:pt x="44" y="15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42" y="13"/>
                    <a:pt x="42" y="13"/>
                    <a:pt x="42" y="12"/>
                  </a:cubicBezTo>
                  <a:cubicBezTo>
                    <a:pt x="35" y="3"/>
                    <a:pt x="21" y="0"/>
                    <a:pt x="11" y="8"/>
                  </a:cubicBezTo>
                  <a:cubicBezTo>
                    <a:pt x="1" y="17"/>
                    <a:pt x="0" y="32"/>
                    <a:pt x="9" y="43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7889235" y="2541111"/>
              <a:ext cx="57341" cy="60296"/>
            </a:xfrm>
            <a:custGeom>
              <a:rect b="b" l="l" r="r" t="t"/>
              <a:pathLst>
                <a:path extrusionOk="0" h="54" w="52">
                  <a:moveTo>
                    <a:pt x="44" y="45"/>
                  </a:moveTo>
                  <a:cubicBezTo>
                    <a:pt x="34" y="54"/>
                    <a:pt x="17" y="53"/>
                    <a:pt x="9" y="43"/>
                  </a:cubicBezTo>
                  <a:cubicBezTo>
                    <a:pt x="0" y="32"/>
                    <a:pt x="1" y="17"/>
                    <a:pt x="11" y="8"/>
                  </a:cubicBezTo>
                  <a:cubicBezTo>
                    <a:pt x="21" y="0"/>
                    <a:pt x="35" y="3"/>
                    <a:pt x="42" y="12"/>
                  </a:cubicBezTo>
                  <a:cubicBezTo>
                    <a:pt x="42" y="13"/>
                    <a:pt x="42" y="13"/>
                    <a:pt x="43" y="14"/>
                  </a:cubicBezTo>
                  <a:cubicBezTo>
                    <a:pt x="43" y="14"/>
                    <a:pt x="44" y="15"/>
                    <a:pt x="44" y="15"/>
                  </a:cubicBezTo>
                  <a:cubicBezTo>
                    <a:pt x="44" y="15"/>
                    <a:pt x="45" y="16"/>
                    <a:pt x="45" y="16"/>
                  </a:cubicBezTo>
                  <a:cubicBezTo>
                    <a:pt x="45" y="17"/>
                    <a:pt x="46" y="17"/>
                    <a:pt x="46" y="17"/>
                  </a:cubicBezTo>
                  <a:cubicBezTo>
                    <a:pt x="52" y="25"/>
                    <a:pt x="52" y="37"/>
                    <a:pt x="44" y="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7210014" y="2612639"/>
              <a:ext cx="37833" cy="35468"/>
            </a:xfrm>
            <a:custGeom>
              <a:rect b="b" l="l" r="r" t="t"/>
              <a:pathLst>
                <a:path extrusionOk="0" h="32" w="34">
                  <a:moveTo>
                    <a:pt x="19" y="0"/>
                  </a:moveTo>
                  <a:cubicBezTo>
                    <a:pt x="34" y="6"/>
                    <a:pt x="33" y="32"/>
                    <a:pt x="14" y="30"/>
                  </a:cubicBezTo>
                  <a:cubicBezTo>
                    <a:pt x="7" y="30"/>
                    <a:pt x="0" y="24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9" y="0"/>
                  </a:cubicBezTo>
                  <a:close/>
                </a:path>
              </a:pathLst>
            </a:custGeom>
            <a:solidFill>
              <a:srgbClr val="91E0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7097697" y="2454213"/>
              <a:ext cx="135962" cy="154878"/>
            </a:xfrm>
            <a:custGeom>
              <a:rect b="b" l="l" r="r" t="t"/>
              <a:pathLst>
                <a:path extrusionOk="0" h="139" w="122">
                  <a:moveTo>
                    <a:pt x="111" y="30"/>
                  </a:moveTo>
                  <a:cubicBezTo>
                    <a:pt x="122" y="52"/>
                    <a:pt x="114" y="78"/>
                    <a:pt x="93" y="89"/>
                  </a:cubicBezTo>
                  <a:cubicBezTo>
                    <a:pt x="92" y="89"/>
                    <a:pt x="92" y="89"/>
                    <a:pt x="92" y="90"/>
                  </a:cubicBezTo>
                  <a:cubicBezTo>
                    <a:pt x="91" y="89"/>
                    <a:pt x="89" y="91"/>
                    <a:pt x="90" y="92"/>
                  </a:cubicBezTo>
                  <a:cubicBezTo>
                    <a:pt x="96" y="103"/>
                    <a:pt x="104" y="114"/>
                    <a:pt x="111" y="124"/>
                  </a:cubicBezTo>
                  <a:cubicBezTo>
                    <a:pt x="111" y="125"/>
                    <a:pt x="112" y="125"/>
                    <a:pt x="112" y="125"/>
                  </a:cubicBezTo>
                  <a:cubicBezTo>
                    <a:pt x="103" y="129"/>
                    <a:pt x="95" y="134"/>
                    <a:pt x="87" y="139"/>
                  </a:cubicBezTo>
                  <a:cubicBezTo>
                    <a:pt x="78" y="121"/>
                    <a:pt x="69" y="102"/>
                    <a:pt x="58" y="84"/>
                  </a:cubicBezTo>
                  <a:cubicBezTo>
                    <a:pt x="59" y="85"/>
                    <a:pt x="59" y="85"/>
                    <a:pt x="60" y="85"/>
                  </a:cubicBezTo>
                  <a:cubicBezTo>
                    <a:pt x="85" y="82"/>
                    <a:pt x="94" y="49"/>
                    <a:pt x="71" y="35"/>
                  </a:cubicBezTo>
                  <a:cubicBezTo>
                    <a:pt x="62" y="29"/>
                    <a:pt x="49" y="30"/>
                    <a:pt x="41" y="38"/>
                  </a:cubicBezTo>
                  <a:cubicBezTo>
                    <a:pt x="35" y="45"/>
                    <a:pt x="36" y="56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74"/>
                    <a:pt x="36" y="86"/>
                    <a:pt x="36" y="98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9" y="95"/>
                    <a:pt x="0" y="63"/>
                    <a:pt x="7" y="41"/>
                  </a:cubicBezTo>
                  <a:cubicBezTo>
                    <a:pt x="14" y="18"/>
                    <a:pt x="35" y="3"/>
                    <a:pt x="58" y="2"/>
                  </a:cubicBezTo>
                  <a:cubicBezTo>
                    <a:pt x="80" y="0"/>
                    <a:pt x="101" y="11"/>
                    <a:pt x="111" y="30"/>
                  </a:cubicBezTo>
                  <a:close/>
                </a:path>
              </a:pathLst>
            </a:custGeom>
            <a:solidFill>
              <a:srgbClr val="91E0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7672286" y="2353128"/>
              <a:ext cx="212220" cy="196258"/>
            </a:xfrm>
            <a:custGeom>
              <a:rect b="b" l="l" r="r" t="t"/>
              <a:pathLst>
                <a:path extrusionOk="0" h="176" w="191">
                  <a:moveTo>
                    <a:pt x="159" y="106"/>
                  </a:moveTo>
                  <a:cubicBezTo>
                    <a:pt x="164" y="127"/>
                    <a:pt x="168" y="147"/>
                    <a:pt x="168" y="169"/>
                  </a:cubicBezTo>
                  <a:cubicBezTo>
                    <a:pt x="144" y="161"/>
                    <a:pt x="119" y="152"/>
                    <a:pt x="95" y="144"/>
                  </a:cubicBezTo>
                  <a:cubicBezTo>
                    <a:pt x="94" y="144"/>
                    <a:pt x="93" y="144"/>
                    <a:pt x="93" y="144"/>
                  </a:cubicBezTo>
                  <a:cubicBezTo>
                    <a:pt x="92" y="144"/>
                    <a:pt x="92" y="144"/>
                    <a:pt x="91" y="145"/>
                  </a:cubicBezTo>
                  <a:cubicBezTo>
                    <a:pt x="73" y="160"/>
                    <a:pt x="53" y="170"/>
                    <a:pt x="30" y="176"/>
                  </a:cubicBezTo>
                  <a:cubicBezTo>
                    <a:pt x="33" y="155"/>
                    <a:pt x="40" y="135"/>
                    <a:pt x="47" y="115"/>
                  </a:cubicBezTo>
                  <a:cubicBezTo>
                    <a:pt x="48" y="113"/>
                    <a:pt x="46" y="112"/>
                    <a:pt x="45" y="113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7" y="112"/>
                    <a:pt x="49" y="108"/>
                    <a:pt x="46" y="107"/>
                  </a:cubicBezTo>
                  <a:cubicBezTo>
                    <a:pt x="29" y="97"/>
                    <a:pt x="14" y="86"/>
                    <a:pt x="0" y="72"/>
                  </a:cubicBezTo>
                  <a:cubicBezTo>
                    <a:pt x="21" y="70"/>
                    <a:pt x="42" y="68"/>
                    <a:pt x="6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6" y="64"/>
                    <a:pt x="67" y="63"/>
                  </a:cubicBezTo>
                  <a:cubicBezTo>
                    <a:pt x="73" y="42"/>
                    <a:pt x="80" y="20"/>
                    <a:pt x="89" y="0"/>
                  </a:cubicBezTo>
                  <a:cubicBezTo>
                    <a:pt x="104" y="18"/>
                    <a:pt x="116" y="38"/>
                    <a:pt x="126" y="59"/>
                  </a:cubicBezTo>
                  <a:cubicBezTo>
                    <a:pt x="124" y="59"/>
                    <a:pt x="124" y="62"/>
                    <a:pt x="126" y="62"/>
                  </a:cubicBezTo>
                  <a:cubicBezTo>
                    <a:pt x="148" y="61"/>
                    <a:pt x="169" y="60"/>
                    <a:pt x="191" y="58"/>
                  </a:cubicBezTo>
                  <a:cubicBezTo>
                    <a:pt x="179" y="72"/>
                    <a:pt x="168" y="87"/>
                    <a:pt x="157" y="101"/>
                  </a:cubicBezTo>
                  <a:cubicBezTo>
                    <a:pt x="155" y="103"/>
                    <a:pt x="157" y="106"/>
                    <a:pt x="159" y="106"/>
                  </a:cubicBezTo>
                  <a:close/>
                </a:path>
              </a:pathLst>
            </a:custGeom>
            <a:solidFill>
              <a:srgbClr val="0078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807449" y="2486731"/>
              <a:ext cx="92218" cy="89853"/>
            </a:xfrm>
            <a:custGeom>
              <a:rect b="b" l="l" r="r" t="t"/>
              <a:pathLst>
                <a:path extrusionOk="0" h="81" w="83">
                  <a:moveTo>
                    <a:pt x="60" y="50"/>
                  </a:moveTo>
                  <a:cubicBezTo>
                    <a:pt x="66" y="44"/>
                    <a:pt x="75" y="40"/>
                    <a:pt x="83" y="35"/>
                  </a:cubicBezTo>
                  <a:cubicBezTo>
                    <a:pt x="74" y="32"/>
                    <a:pt x="65" y="30"/>
                    <a:pt x="56" y="28"/>
                  </a:cubicBezTo>
                  <a:cubicBezTo>
                    <a:pt x="55" y="28"/>
                    <a:pt x="54" y="27"/>
                    <a:pt x="54" y="26"/>
                  </a:cubicBezTo>
                  <a:cubicBezTo>
                    <a:pt x="54" y="26"/>
                    <a:pt x="53" y="25"/>
                    <a:pt x="52" y="24"/>
                  </a:cubicBezTo>
                  <a:cubicBezTo>
                    <a:pt x="49" y="16"/>
                    <a:pt x="46" y="8"/>
                    <a:pt x="42" y="0"/>
                  </a:cubicBezTo>
                  <a:cubicBezTo>
                    <a:pt x="37" y="7"/>
                    <a:pt x="33" y="14"/>
                    <a:pt x="29" y="22"/>
                  </a:cubicBezTo>
                  <a:cubicBezTo>
                    <a:pt x="29" y="23"/>
                    <a:pt x="28" y="24"/>
                    <a:pt x="27" y="24"/>
                  </a:cubicBezTo>
                  <a:cubicBezTo>
                    <a:pt x="18" y="23"/>
                    <a:pt x="9" y="24"/>
                    <a:pt x="0" y="25"/>
                  </a:cubicBezTo>
                  <a:cubicBezTo>
                    <a:pt x="4" y="33"/>
                    <a:pt x="10" y="39"/>
                    <a:pt x="17" y="45"/>
                  </a:cubicBezTo>
                  <a:cubicBezTo>
                    <a:pt x="17" y="46"/>
                    <a:pt x="17" y="47"/>
                    <a:pt x="16" y="47"/>
                  </a:cubicBezTo>
                  <a:cubicBezTo>
                    <a:pt x="17" y="48"/>
                    <a:pt x="17" y="48"/>
                    <a:pt x="16" y="48"/>
                  </a:cubicBezTo>
                  <a:cubicBezTo>
                    <a:pt x="13" y="56"/>
                    <a:pt x="9" y="64"/>
                    <a:pt x="5" y="71"/>
                  </a:cubicBezTo>
                  <a:cubicBezTo>
                    <a:pt x="14" y="69"/>
                    <a:pt x="23" y="66"/>
                    <a:pt x="32" y="62"/>
                  </a:cubicBezTo>
                  <a:cubicBezTo>
                    <a:pt x="33" y="61"/>
                    <a:pt x="34" y="62"/>
                    <a:pt x="35" y="63"/>
                  </a:cubicBezTo>
                  <a:cubicBezTo>
                    <a:pt x="36" y="62"/>
                    <a:pt x="36" y="63"/>
                    <a:pt x="37" y="63"/>
                  </a:cubicBezTo>
                  <a:cubicBezTo>
                    <a:pt x="43" y="70"/>
                    <a:pt x="51" y="76"/>
                    <a:pt x="58" y="81"/>
                  </a:cubicBezTo>
                  <a:cubicBezTo>
                    <a:pt x="58" y="72"/>
                    <a:pt x="58" y="63"/>
                    <a:pt x="59" y="54"/>
                  </a:cubicBezTo>
                  <a:cubicBezTo>
                    <a:pt x="59" y="53"/>
                    <a:pt x="59" y="52"/>
                    <a:pt x="60" y="52"/>
                  </a:cubicBezTo>
                  <a:cubicBezTo>
                    <a:pt x="59" y="51"/>
                    <a:pt x="59" y="50"/>
                    <a:pt x="60" y="50"/>
                  </a:cubicBezTo>
                  <a:close/>
                </a:path>
              </a:pathLst>
            </a:custGeom>
            <a:solidFill>
              <a:srgbClr val="0078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018774" y="2659044"/>
              <a:ext cx="92218" cy="89853"/>
            </a:xfrm>
            <a:custGeom>
              <a:rect b="b" l="l" r="r" t="t"/>
              <a:pathLst>
                <a:path extrusionOk="0" h="81" w="83">
                  <a:moveTo>
                    <a:pt x="83" y="35"/>
                  </a:moveTo>
                  <a:cubicBezTo>
                    <a:pt x="75" y="40"/>
                    <a:pt x="66" y="44"/>
                    <a:pt x="60" y="50"/>
                  </a:cubicBezTo>
                  <a:cubicBezTo>
                    <a:pt x="59" y="50"/>
                    <a:pt x="59" y="51"/>
                    <a:pt x="60" y="52"/>
                  </a:cubicBezTo>
                  <a:cubicBezTo>
                    <a:pt x="59" y="52"/>
                    <a:pt x="59" y="53"/>
                    <a:pt x="59" y="54"/>
                  </a:cubicBezTo>
                  <a:cubicBezTo>
                    <a:pt x="58" y="63"/>
                    <a:pt x="58" y="72"/>
                    <a:pt x="58" y="81"/>
                  </a:cubicBezTo>
                  <a:cubicBezTo>
                    <a:pt x="51" y="76"/>
                    <a:pt x="43" y="70"/>
                    <a:pt x="37" y="63"/>
                  </a:cubicBezTo>
                  <a:cubicBezTo>
                    <a:pt x="36" y="63"/>
                    <a:pt x="36" y="62"/>
                    <a:pt x="35" y="63"/>
                  </a:cubicBezTo>
                  <a:cubicBezTo>
                    <a:pt x="34" y="62"/>
                    <a:pt x="33" y="61"/>
                    <a:pt x="32" y="62"/>
                  </a:cubicBezTo>
                  <a:cubicBezTo>
                    <a:pt x="23" y="66"/>
                    <a:pt x="14" y="69"/>
                    <a:pt x="5" y="71"/>
                  </a:cubicBezTo>
                  <a:cubicBezTo>
                    <a:pt x="9" y="64"/>
                    <a:pt x="13" y="56"/>
                    <a:pt x="16" y="48"/>
                  </a:cubicBezTo>
                  <a:cubicBezTo>
                    <a:pt x="17" y="48"/>
                    <a:pt x="17" y="48"/>
                    <a:pt x="16" y="47"/>
                  </a:cubicBezTo>
                  <a:cubicBezTo>
                    <a:pt x="17" y="47"/>
                    <a:pt x="17" y="46"/>
                    <a:pt x="17" y="45"/>
                  </a:cubicBezTo>
                  <a:cubicBezTo>
                    <a:pt x="10" y="39"/>
                    <a:pt x="4" y="33"/>
                    <a:pt x="0" y="25"/>
                  </a:cubicBezTo>
                  <a:cubicBezTo>
                    <a:pt x="9" y="24"/>
                    <a:pt x="18" y="23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33" y="14"/>
                    <a:pt x="37" y="7"/>
                    <a:pt x="42" y="0"/>
                  </a:cubicBezTo>
                  <a:cubicBezTo>
                    <a:pt x="46" y="8"/>
                    <a:pt x="49" y="16"/>
                    <a:pt x="52" y="24"/>
                  </a:cubicBezTo>
                  <a:cubicBezTo>
                    <a:pt x="53" y="25"/>
                    <a:pt x="54" y="26"/>
                    <a:pt x="54" y="26"/>
                  </a:cubicBezTo>
                  <a:cubicBezTo>
                    <a:pt x="54" y="27"/>
                    <a:pt x="55" y="28"/>
                    <a:pt x="56" y="28"/>
                  </a:cubicBezTo>
                  <a:cubicBezTo>
                    <a:pt x="65" y="30"/>
                    <a:pt x="74" y="32"/>
                    <a:pt x="83" y="35"/>
                  </a:cubicBezTo>
                  <a:close/>
                </a:path>
              </a:pathLst>
            </a:custGeom>
            <a:solidFill>
              <a:srgbClr val="91E0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6439166" y="2895203"/>
              <a:ext cx="92218" cy="90445"/>
            </a:xfrm>
            <a:custGeom>
              <a:rect b="b" l="l" r="r" t="t"/>
              <a:pathLst>
                <a:path extrusionOk="0" h="81" w="83">
                  <a:moveTo>
                    <a:pt x="83" y="35"/>
                  </a:moveTo>
                  <a:cubicBezTo>
                    <a:pt x="75" y="40"/>
                    <a:pt x="67" y="44"/>
                    <a:pt x="60" y="50"/>
                  </a:cubicBezTo>
                  <a:cubicBezTo>
                    <a:pt x="59" y="50"/>
                    <a:pt x="59" y="51"/>
                    <a:pt x="60" y="52"/>
                  </a:cubicBezTo>
                  <a:cubicBezTo>
                    <a:pt x="59" y="52"/>
                    <a:pt x="59" y="53"/>
                    <a:pt x="59" y="54"/>
                  </a:cubicBezTo>
                  <a:cubicBezTo>
                    <a:pt x="59" y="63"/>
                    <a:pt x="59" y="72"/>
                    <a:pt x="58" y="81"/>
                  </a:cubicBezTo>
                  <a:cubicBezTo>
                    <a:pt x="51" y="76"/>
                    <a:pt x="44" y="70"/>
                    <a:pt x="37" y="63"/>
                  </a:cubicBezTo>
                  <a:cubicBezTo>
                    <a:pt x="36" y="63"/>
                    <a:pt x="36" y="63"/>
                    <a:pt x="35" y="63"/>
                  </a:cubicBezTo>
                  <a:cubicBezTo>
                    <a:pt x="34" y="62"/>
                    <a:pt x="33" y="61"/>
                    <a:pt x="32" y="62"/>
                  </a:cubicBezTo>
                  <a:cubicBezTo>
                    <a:pt x="23" y="66"/>
                    <a:pt x="15" y="69"/>
                    <a:pt x="5" y="72"/>
                  </a:cubicBezTo>
                  <a:cubicBezTo>
                    <a:pt x="9" y="64"/>
                    <a:pt x="13" y="56"/>
                    <a:pt x="17" y="48"/>
                  </a:cubicBezTo>
                  <a:cubicBezTo>
                    <a:pt x="17" y="48"/>
                    <a:pt x="17" y="48"/>
                    <a:pt x="17" y="47"/>
                  </a:cubicBezTo>
                  <a:cubicBezTo>
                    <a:pt x="17" y="47"/>
                    <a:pt x="18" y="46"/>
                    <a:pt x="17" y="45"/>
                  </a:cubicBezTo>
                  <a:cubicBezTo>
                    <a:pt x="10" y="39"/>
                    <a:pt x="4" y="33"/>
                    <a:pt x="0" y="25"/>
                  </a:cubicBezTo>
                  <a:cubicBezTo>
                    <a:pt x="9" y="24"/>
                    <a:pt x="18" y="23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33" y="14"/>
                    <a:pt x="37" y="7"/>
                    <a:pt x="42" y="0"/>
                  </a:cubicBezTo>
                  <a:cubicBezTo>
                    <a:pt x="46" y="8"/>
                    <a:pt x="49" y="16"/>
                    <a:pt x="52" y="24"/>
                  </a:cubicBezTo>
                  <a:cubicBezTo>
                    <a:pt x="53" y="25"/>
                    <a:pt x="54" y="26"/>
                    <a:pt x="54" y="26"/>
                  </a:cubicBezTo>
                  <a:cubicBezTo>
                    <a:pt x="54" y="27"/>
                    <a:pt x="55" y="28"/>
                    <a:pt x="56" y="28"/>
                  </a:cubicBezTo>
                  <a:cubicBezTo>
                    <a:pt x="66" y="30"/>
                    <a:pt x="74" y="32"/>
                    <a:pt x="83" y="35"/>
                  </a:cubicBezTo>
                  <a:close/>
                </a:path>
              </a:pathLst>
            </a:custGeom>
            <a:solidFill>
              <a:srgbClr val="CAF1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8"/>
          <p:cNvSpPr txBox="1"/>
          <p:nvPr/>
        </p:nvSpPr>
        <p:spPr>
          <a:xfrm>
            <a:off x="163525" y="1984475"/>
            <a:ext cx="63822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RL Workflow in FinRL</a:t>
            </a:r>
            <a:endParaRPr sz="46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/>
        </p:nvSpPr>
        <p:spPr>
          <a:xfrm>
            <a:off x="581550" y="385875"/>
            <a:ext cx="5637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2E3A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300">
              <a:solidFill>
                <a:srgbClr val="0C2E3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404384" y="4521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/>
        </p:nvSpPr>
        <p:spPr>
          <a:xfrm>
            <a:off x="223100" y="96650"/>
            <a:ext cx="5637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2E3A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1300">
              <a:solidFill>
                <a:srgbClr val="0C2E3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404384" y="4597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15100" y="91000"/>
            <a:ext cx="8941800" cy="80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7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Outline </a:t>
            </a:r>
            <a:endParaRPr sz="3300">
              <a:solidFill>
                <a:srgbClr val="B4A7D6"/>
              </a:solidFill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1692463" y="1349400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01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907063" y="1819400"/>
            <a:ext cx="230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Opening Hook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226888" y="1819400"/>
            <a:ext cx="230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RL &amp; 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Stock Trading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907063" y="3399825"/>
            <a:ext cx="230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RL Workflow in FinRL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252475" y="3456325"/>
            <a:ext cx="230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Results &amp;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Evaluation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054663" y="1349400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02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188263" y="1349400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03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680888" y="2853688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04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074638" y="2853700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05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989238" y="1806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FinRL &amp; Trading Environment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7681938" y="1944725"/>
            <a:ext cx="17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E3A"/>
              </a:solidFill>
              <a:latin typeface="Belanosima"/>
              <a:ea typeface="Belanosima"/>
              <a:cs typeface="Belanosima"/>
              <a:sym typeface="Belanosim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214888" y="2908025"/>
            <a:ext cx="548700" cy="447600"/>
          </a:xfrm>
          <a:prstGeom prst="rect">
            <a:avLst/>
          </a:prstGeom>
          <a:solidFill>
            <a:srgbClr val="CAF1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06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452750" y="3497725"/>
            <a:ext cx="230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Future Directions</a:t>
            </a:r>
            <a:endParaRPr sz="1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223100" y="96650"/>
            <a:ext cx="5637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2E3A"/>
                </a:solidFill>
                <a:latin typeface="Roboto"/>
                <a:ea typeface="Roboto"/>
                <a:cs typeface="Roboto"/>
                <a:sym typeface="Roboto"/>
              </a:rPr>
              <a:t>Stock Trading Environment</a:t>
            </a:r>
            <a:endParaRPr sz="1300">
              <a:solidFill>
                <a:srgbClr val="0C2E3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900" y="0"/>
            <a:ext cx="6175100" cy="50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/>
        </p:nvSpPr>
        <p:spPr>
          <a:xfrm>
            <a:off x="176850" y="1825925"/>
            <a:ext cx="2562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2E3A"/>
                </a:solidFill>
                <a:latin typeface="Roboto"/>
                <a:ea typeface="Roboto"/>
                <a:cs typeface="Roboto"/>
                <a:sym typeface="Roboto"/>
              </a:rPr>
              <a:t>RL Algorithms  and Libraries</a:t>
            </a:r>
            <a:endParaRPr sz="1300">
              <a:solidFill>
                <a:srgbClr val="0C2E3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6" name="Google Shape;326;p3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625375" y="291425"/>
            <a:ext cx="72711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3303775" y="1202538"/>
            <a:ext cx="2276100" cy="524700"/>
          </a:xfrm>
          <a:prstGeom prst="roundRect">
            <a:avLst>
              <a:gd fmla="val 16667" name="adj"/>
            </a:avLst>
          </a:prstGeom>
          <a:solidFill>
            <a:srgbClr val="86E5C4"/>
          </a:solidFill>
          <a:ln cap="flat" cmpd="sng" w="9525">
            <a:solidFill>
              <a:srgbClr val="86E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Training Paradigms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47775" y="2734825"/>
            <a:ext cx="391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EA7"/>
                </a:solidFill>
                <a:latin typeface="Belanosima"/>
                <a:ea typeface="Belanosima"/>
                <a:cs typeface="Belanosima"/>
                <a:sym typeface="Belanosima"/>
              </a:rPr>
              <a:t>Static Training</a:t>
            </a:r>
            <a:r>
              <a:rPr lang="en" sz="1800">
                <a:solidFill>
                  <a:srgbClr val="007EA7"/>
                </a:solidFill>
                <a:latin typeface="Belanosima"/>
                <a:ea typeface="Belanosima"/>
                <a:cs typeface="Belanosima"/>
                <a:sym typeface="Belanosima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Train once on historical data, then test on future unseen data.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p35"/>
          <p:cNvCxnSpPr>
            <a:stCxn id="338" idx="2"/>
            <a:endCxn id="339" idx="0"/>
          </p:cNvCxnSpPr>
          <p:nvPr/>
        </p:nvCxnSpPr>
        <p:spPr>
          <a:xfrm rot="5400000">
            <a:off x="2768575" y="1061688"/>
            <a:ext cx="1007700" cy="233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1" name="Google Shape;341;p35"/>
          <p:cNvSpPr txBox="1"/>
          <p:nvPr/>
        </p:nvSpPr>
        <p:spPr>
          <a:xfrm>
            <a:off x="5004300" y="2626975"/>
            <a:ext cx="37452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7EA7"/>
                </a:solidFill>
                <a:latin typeface="Belanosima"/>
                <a:ea typeface="Belanosima"/>
                <a:cs typeface="Belanosima"/>
                <a:sym typeface="Belanosima"/>
              </a:rPr>
              <a:t>Rolling Training</a:t>
            </a:r>
            <a:r>
              <a:rPr lang="en" sz="1800">
                <a:solidFill>
                  <a:srgbClr val="007EA7"/>
                </a:solidFill>
                <a:latin typeface="Belanosima"/>
                <a:ea typeface="Belanosima"/>
                <a:cs typeface="Belanosima"/>
                <a:sym typeface="Belanosima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Periodically retrain with new data to adapt to evolving market conditions.</a:t>
            </a:r>
            <a:endParaRPr sz="1800">
              <a:solidFill>
                <a:schemeClr val="dk1"/>
              </a:solidFill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2" name="Google Shape;342;p35"/>
          <p:cNvCxnSpPr>
            <a:stCxn id="338" idx="2"/>
            <a:endCxn id="341" idx="0"/>
          </p:cNvCxnSpPr>
          <p:nvPr/>
        </p:nvCxnSpPr>
        <p:spPr>
          <a:xfrm flipH="1" rot="-5400000">
            <a:off x="5209525" y="959538"/>
            <a:ext cx="899700" cy="24351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3" name="Google Shape;343;p35"/>
          <p:cNvSpPr txBox="1"/>
          <p:nvPr/>
        </p:nvSpPr>
        <p:spPr>
          <a:xfrm>
            <a:off x="223100" y="96650"/>
            <a:ext cx="5637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2E3A"/>
                </a:solidFill>
                <a:latin typeface="Roboto"/>
                <a:ea typeface="Roboto"/>
                <a:cs typeface="Roboto"/>
                <a:sym typeface="Roboto"/>
              </a:rPr>
              <a:t>Agents Training</a:t>
            </a:r>
            <a:endParaRPr sz="1300">
              <a:solidFill>
                <a:srgbClr val="0C2E3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2272225" y="128425"/>
            <a:ext cx="419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Data Distribution : </a:t>
            </a:r>
            <a:endParaRPr sz="100"/>
          </a:p>
        </p:txBody>
      </p:sp>
      <p:sp>
        <p:nvSpPr>
          <p:cNvPr id="350" name="Google Shape;350;p36"/>
          <p:cNvSpPr/>
          <p:nvPr/>
        </p:nvSpPr>
        <p:spPr>
          <a:xfrm>
            <a:off x="4448750" y="1322400"/>
            <a:ext cx="64200" cy="3390000"/>
          </a:xfrm>
          <a:prstGeom prst="rect">
            <a:avLst/>
          </a:prstGeom>
          <a:solidFill>
            <a:srgbClr val="A0CC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1020200" y="1213638"/>
            <a:ext cx="2276100" cy="5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Static Training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36"/>
          <p:cNvSpPr/>
          <p:nvPr/>
        </p:nvSpPr>
        <p:spPr>
          <a:xfrm>
            <a:off x="5620125" y="1213638"/>
            <a:ext cx="2276100" cy="5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Rolling Training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0" y="1858113"/>
            <a:ext cx="3115673" cy="310036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 txBox="1"/>
          <p:nvPr/>
        </p:nvSpPr>
        <p:spPr>
          <a:xfrm>
            <a:off x="4784525" y="2620125"/>
            <a:ext cx="40257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Retrain periodically during 2024–2025 to capture market regime shifts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144900" y="1934660"/>
            <a:ext cx="90369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3315650" y="703125"/>
            <a:ext cx="2419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86E5C4"/>
                </a:solidFill>
                <a:latin typeface="Montserrat"/>
                <a:ea typeface="Montserrat"/>
                <a:cs typeface="Montserrat"/>
                <a:sym typeface="Montserrat"/>
              </a:rPr>
              <a:t>Trade-offs</a:t>
            </a:r>
            <a:endParaRPr b="1" sz="2300">
              <a:solidFill>
                <a:srgbClr val="86E5C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44902" y="2530418"/>
            <a:ext cx="26712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Simple, low computational cost, but not adaptive to market changes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6141300" y="2545028"/>
            <a:ext cx="28101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Adapts to new data and market shifts, but higher computational cost.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7"/>
          <p:cNvCxnSpPr>
            <a:stCxn id="362" idx="0"/>
            <a:endCxn id="361" idx="2"/>
          </p:cNvCxnSpPr>
          <p:nvPr/>
        </p:nvCxnSpPr>
        <p:spPr>
          <a:xfrm rot="-5400000">
            <a:off x="2394902" y="400118"/>
            <a:ext cx="1215900" cy="304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5" name="Google Shape;365;p37"/>
          <p:cNvSpPr/>
          <p:nvPr/>
        </p:nvSpPr>
        <p:spPr>
          <a:xfrm rot="-23">
            <a:off x="1403348" y="2416427"/>
            <a:ext cx="154300" cy="178874"/>
          </a:xfrm>
          <a:custGeom>
            <a:rect b="b" l="l" r="r" t="t"/>
            <a:pathLst>
              <a:path extrusionOk="0" h="81" w="83">
                <a:moveTo>
                  <a:pt x="60" y="50"/>
                </a:moveTo>
                <a:cubicBezTo>
                  <a:pt x="66" y="44"/>
                  <a:pt x="75" y="40"/>
                  <a:pt x="83" y="35"/>
                </a:cubicBezTo>
                <a:cubicBezTo>
                  <a:pt x="74" y="32"/>
                  <a:pt x="65" y="30"/>
                  <a:pt x="56" y="28"/>
                </a:cubicBezTo>
                <a:cubicBezTo>
                  <a:pt x="55" y="28"/>
                  <a:pt x="54" y="27"/>
                  <a:pt x="54" y="26"/>
                </a:cubicBezTo>
                <a:cubicBezTo>
                  <a:pt x="54" y="26"/>
                  <a:pt x="53" y="25"/>
                  <a:pt x="52" y="24"/>
                </a:cubicBezTo>
                <a:cubicBezTo>
                  <a:pt x="49" y="16"/>
                  <a:pt x="46" y="8"/>
                  <a:pt x="42" y="0"/>
                </a:cubicBezTo>
                <a:cubicBezTo>
                  <a:pt x="37" y="7"/>
                  <a:pt x="33" y="14"/>
                  <a:pt x="29" y="22"/>
                </a:cubicBezTo>
                <a:cubicBezTo>
                  <a:pt x="29" y="23"/>
                  <a:pt x="28" y="24"/>
                  <a:pt x="27" y="24"/>
                </a:cubicBezTo>
                <a:cubicBezTo>
                  <a:pt x="18" y="23"/>
                  <a:pt x="9" y="24"/>
                  <a:pt x="0" y="25"/>
                </a:cubicBezTo>
                <a:cubicBezTo>
                  <a:pt x="4" y="33"/>
                  <a:pt x="10" y="39"/>
                  <a:pt x="17" y="45"/>
                </a:cubicBezTo>
                <a:cubicBezTo>
                  <a:pt x="17" y="46"/>
                  <a:pt x="17" y="47"/>
                  <a:pt x="16" y="47"/>
                </a:cubicBezTo>
                <a:cubicBezTo>
                  <a:pt x="17" y="48"/>
                  <a:pt x="17" y="48"/>
                  <a:pt x="16" y="48"/>
                </a:cubicBezTo>
                <a:cubicBezTo>
                  <a:pt x="13" y="56"/>
                  <a:pt x="9" y="64"/>
                  <a:pt x="5" y="71"/>
                </a:cubicBezTo>
                <a:cubicBezTo>
                  <a:pt x="14" y="69"/>
                  <a:pt x="23" y="66"/>
                  <a:pt x="32" y="62"/>
                </a:cubicBezTo>
                <a:cubicBezTo>
                  <a:pt x="33" y="61"/>
                  <a:pt x="34" y="62"/>
                  <a:pt x="35" y="63"/>
                </a:cubicBezTo>
                <a:cubicBezTo>
                  <a:pt x="36" y="62"/>
                  <a:pt x="36" y="63"/>
                  <a:pt x="37" y="63"/>
                </a:cubicBezTo>
                <a:cubicBezTo>
                  <a:pt x="43" y="70"/>
                  <a:pt x="51" y="76"/>
                  <a:pt x="58" y="81"/>
                </a:cubicBezTo>
                <a:cubicBezTo>
                  <a:pt x="58" y="72"/>
                  <a:pt x="58" y="63"/>
                  <a:pt x="59" y="54"/>
                </a:cubicBezTo>
                <a:cubicBezTo>
                  <a:pt x="59" y="53"/>
                  <a:pt x="59" y="52"/>
                  <a:pt x="60" y="52"/>
                </a:cubicBezTo>
                <a:cubicBezTo>
                  <a:pt x="59" y="51"/>
                  <a:pt x="59" y="50"/>
                  <a:pt x="60" y="50"/>
                </a:cubicBezTo>
                <a:close/>
              </a:path>
            </a:pathLst>
          </a:custGeom>
          <a:solidFill>
            <a:srgbClr val="86E5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7"/>
          <p:cNvSpPr/>
          <p:nvPr/>
        </p:nvSpPr>
        <p:spPr>
          <a:xfrm rot="-18">
            <a:off x="4450600" y="2645028"/>
            <a:ext cx="154300" cy="178874"/>
          </a:xfrm>
          <a:custGeom>
            <a:rect b="b" l="l" r="r" t="t"/>
            <a:pathLst>
              <a:path extrusionOk="0" h="81" w="83">
                <a:moveTo>
                  <a:pt x="60" y="50"/>
                </a:moveTo>
                <a:cubicBezTo>
                  <a:pt x="66" y="44"/>
                  <a:pt x="75" y="40"/>
                  <a:pt x="83" y="35"/>
                </a:cubicBezTo>
                <a:cubicBezTo>
                  <a:pt x="74" y="32"/>
                  <a:pt x="65" y="30"/>
                  <a:pt x="56" y="28"/>
                </a:cubicBezTo>
                <a:cubicBezTo>
                  <a:pt x="55" y="28"/>
                  <a:pt x="54" y="27"/>
                  <a:pt x="54" y="26"/>
                </a:cubicBezTo>
                <a:cubicBezTo>
                  <a:pt x="54" y="26"/>
                  <a:pt x="53" y="25"/>
                  <a:pt x="52" y="24"/>
                </a:cubicBezTo>
                <a:cubicBezTo>
                  <a:pt x="49" y="16"/>
                  <a:pt x="46" y="8"/>
                  <a:pt x="42" y="0"/>
                </a:cubicBezTo>
                <a:cubicBezTo>
                  <a:pt x="37" y="7"/>
                  <a:pt x="33" y="14"/>
                  <a:pt x="29" y="22"/>
                </a:cubicBezTo>
                <a:cubicBezTo>
                  <a:pt x="29" y="23"/>
                  <a:pt x="28" y="24"/>
                  <a:pt x="27" y="24"/>
                </a:cubicBezTo>
                <a:cubicBezTo>
                  <a:pt x="18" y="23"/>
                  <a:pt x="9" y="24"/>
                  <a:pt x="0" y="25"/>
                </a:cubicBezTo>
                <a:cubicBezTo>
                  <a:pt x="4" y="33"/>
                  <a:pt x="10" y="39"/>
                  <a:pt x="17" y="45"/>
                </a:cubicBezTo>
                <a:cubicBezTo>
                  <a:pt x="17" y="46"/>
                  <a:pt x="17" y="47"/>
                  <a:pt x="16" y="47"/>
                </a:cubicBezTo>
                <a:cubicBezTo>
                  <a:pt x="17" y="48"/>
                  <a:pt x="17" y="48"/>
                  <a:pt x="16" y="48"/>
                </a:cubicBezTo>
                <a:cubicBezTo>
                  <a:pt x="13" y="56"/>
                  <a:pt x="9" y="64"/>
                  <a:pt x="5" y="71"/>
                </a:cubicBezTo>
                <a:cubicBezTo>
                  <a:pt x="14" y="69"/>
                  <a:pt x="23" y="66"/>
                  <a:pt x="32" y="62"/>
                </a:cubicBezTo>
                <a:cubicBezTo>
                  <a:pt x="33" y="61"/>
                  <a:pt x="34" y="62"/>
                  <a:pt x="35" y="63"/>
                </a:cubicBezTo>
                <a:cubicBezTo>
                  <a:pt x="36" y="62"/>
                  <a:pt x="36" y="63"/>
                  <a:pt x="37" y="63"/>
                </a:cubicBezTo>
                <a:cubicBezTo>
                  <a:pt x="43" y="70"/>
                  <a:pt x="51" y="76"/>
                  <a:pt x="58" y="81"/>
                </a:cubicBezTo>
                <a:cubicBezTo>
                  <a:pt x="58" y="72"/>
                  <a:pt x="58" y="63"/>
                  <a:pt x="59" y="54"/>
                </a:cubicBezTo>
                <a:cubicBezTo>
                  <a:pt x="59" y="53"/>
                  <a:pt x="59" y="52"/>
                  <a:pt x="60" y="52"/>
                </a:cubicBezTo>
                <a:cubicBezTo>
                  <a:pt x="59" y="51"/>
                  <a:pt x="59" y="50"/>
                  <a:pt x="60" y="5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7" name="Google Shape;367;p37"/>
          <p:cNvCxnSpPr>
            <a:stCxn id="361" idx="2"/>
            <a:endCxn id="363" idx="0"/>
          </p:cNvCxnSpPr>
          <p:nvPr/>
        </p:nvCxnSpPr>
        <p:spPr>
          <a:xfrm flipH="1" rot="-5400000">
            <a:off x="5420450" y="419325"/>
            <a:ext cx="1230600" cy="3021000"/>
          </a:xfrm>
          <a:prstGeom prst="bentConnector3">
            <a:avLst>
              <a:gd fmla="val 5005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8" name="Google Shape;368;p37"/>
          <p:cNvSpPr/>
          <p:nvPr/>
        </p:nvSpPr>
        <p:spPr>
          <a:xfrm rot="-18">
            <a:off x="7469200" y="2416428"/>
            <a:ext cx="154300" cy="178874"/>
          </a:xfrm>
          <a:custGeom>
            <a:rect b="b" l="l" r="r" t="t"/>
            <a:pathLst>
              <a:path extrusionOk="0" h="81" w="83">
                <a:moveTo>
                  <a:pt x="60" y="50"/>
                </a:moveTo>
                <a:cubicBezTo>
                  <a:pt x="66" y="44"/>
                  <a:pt x="75" y="40"/>
                  <a:pt x="83" y="35"/>
                </a:cubicBezTo>
                <a:cubicBezTo>
                  <a:pt x="74" y="32"/>
                  <a:pt x="65" y="30"/>
                  <a:pt x="56" y="28"/>
                </a:cubicBezTo>
                <a:cubicBezTo>
                  <a:pt x="55" y="28"/>
                  <a:pt x="54" y="27"/>
                  <a:pt x="54" y="26"/>
                </a:cubicBezTo>
                <a:cubicBezTo>
                  <a:pt x="54" y="26"/>
                  <a:pt x="53" y="25"/>
                  <a:pt x="52" y="24"/>
                </a:cubicBezTo>
                <a:cubicBezTo>
                  <a:pt x="49" y="16"/>
                  <a:pt x="46" y="8"/>
                  <a:pt x="42" y="0"/>
                </a:cubicBezTo>
                <a:cubicBezTo>
                  <a:pt x="37" y="7"/>
                  <a:pt x="33" y="14"/>
                  <a:pt x="29" y="22"/>
                </a:cubicBezTo>
                <a:cubicBezTo>
                  <a:pt x="29" y="23"/>
                  <a:pt x="28" y="24"/>
                  <a:pt x="27" y="24"/>
                </a:cubicBezTo>
                <a:cubicBezTo>
                  <a:pt x="18" y="23"/>
                  <a:pt x="9" y="24"/>
                  <a:pt x="0" y="25"/>
                </a:cubicBezTo>
                <a:cubicBezTo>
                  <a:pt x="4" y="33"/>
                  <a:pt x="10" y="39"/>
                  <a:pt x="17" y="45"/>
                </a:cubicBezTo>
                <a:cubicBezTo>
                  <a:pt x="17" y="46"/>
                  <a:pt x="17" y="47"/>
                  <a:pt x="16" y="47"/>
                </a:cubicBezTo>
                <a:cubicBezTo>
                  <a:pt x="17" y="48"/>
                  <a:pt x="17" y="48"/>
                  <a:pt x="16" y="48"/>
                </a:cubicBezTo>
                <a:cubicBezTo>
                  <a:pt x="13" y="56"/>
                  <a:pt x="9" y="64"/>
                  <a:pt x="5" y="71"/>
                </a:cubicBezTo>
                <a:cubicBezTo>
                  <a:pt x="14" y="69"/>
                  <a:pt x="23" y="66"/>
                  <a:pt x="32" y="62"/>
                </a:cubicBezTo>
                <a:cubicBezTo>
                  <a:pt x="33" y="61"/>
                  <a:pt x="34" y="62"/>
                  <a:pt x="35" y="63"/>
                </a:cubicBezTo>
                <a:cubicBezTo>
                  <a:pt x="36" y="62"/>
                  <a:pt x="36" y="63"/>
                  <a:pt x="37" y="63"/>
                </a:cubicBezTo>
                <a:cubicBezTo>
                  <a:pt x="43" y="70"/>
                  <a:pt x="51" y="76"/>
                  <a:pt x="58" y="81"/>
                </a:cubicBezTo>
                <a:cubicBezTo>
                  <a:pt x="58" y="72"/>
                  <a:pt x="58" y="63"/>
                  <a:pt x="59" y="54"/>
                </a:cubicBezTo>
                <a:cubicBezTo>
                  <a:pt x="59" y="53"/>
                  <a:pt x="59" y="52"/>
                  <a:pt x="60" y="52"/>
                </a:cubicBezTo>
                <a:cubicBezTo>
                  <a:pt x="59" y="51"/>
                  <a:pt x="59" y="50"/>
                  <a:pt x="60" y="50"/>
                </a:cubicBezTo>
                <a:close/>
              </a:path>
            </a:pathLst>
          </a:custGeom>
          <a:solidFill>
            <a:srgbClr val="86E5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idx="2" type="title"/>
          </p:nvPr>
        </p:nvSpPr>
        <p:spPr>
          <a:xfrm>
            <a:off x="676525" y="790575"/>
            <a:ext cx="1337400" cy="841800"/>
          </a:xfrm>
          <a:prstGeom prst="rect">
            <a:avLst/>
          </a:prstGeom>
          <a:solidFill>
            <a:srgbClr val="86E5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05</a:t>
            </a:r>
            <a:endParaRPr sz="6100">
              <a:solidFill>
                <a:schemeClr val="lt1"/>
              </a:solidFill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254050" y="2418425"/>
            <a:ext cx="46431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Results &amp;</a:t>
            </a:r>
            <a:endParaRPr sz="36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Evaluation </a:t>
            </a:r>
            <a:endParaRPr sz="63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375" name="Google Shape;37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38" title="Flux_Dev_A_colorful_cartoonstyle_illustration_of_an_AI_agent_r_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00" y="645925"/>
            <a:ext cx="3530399" cy="3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9"/>
          <p:cNvSpPr txBox="1"/>
          <p:nvPr/>
        </p:nvSpPr>
        <p:spPr>
          <a:xfrm>
            <a:off x="1768375" y="215225"/>
            <a:ext cx="6302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2E3A"/>
                </a:solidFill>
                <a:latin typeface="Belanosima"/>
                <a:ea typeface="Belanosima"/>
                <a:cs typeface="Belanosima"/>
                <a:sym typeface="Belanosima"/>
              </a:rPr>
              <a:t>Cumulative returns for DRL agents and benchmarks</a:t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pic>
        <p:nvPicPr>
          <p:cNvPr id="383" name="Google Shape;383;p39" title="fig1_backtest_results_no_ddpg_rolling_window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2225"/>
            <a:ext cx="8839202" cy="334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0"/>
          <p:cNvSpPr txBox="1"/>
          <p:nvPr/>
        </p:nvSpPr>
        <p:spPr>
          <a:xfrm>
            <a:off x="1463575" y="215225"/>
            <a:ext cx="69549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2E3A"/>
                </a:solidFill>
                <a:latin typeface="Belanosima"/>
                <a:ea typeface="Belanosima"/>
                <a:cs typeface="Belanosima"/>
                <a:sym typeface="Belanosima"/>
              </a:rPr>
              <a:t>Performance with DDPG retrained via expanding rolling window</a:t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pic>
        <p:nvPicPr>
          <p:cNvPr id="390" name="Google Shape;390;p40" title="fig2_backtest_final_results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54625"/>
            <a:ext cx="8839201" cy="337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777775" y="215225"/>
            <a:ext cx="72171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C2E3A"/>
                </a:solidFill>
                <a:latin typeface="Belanosima"/>
                <a:ea typeface="Belanosima"/>
                <a:cs typeface="Belanosima"/>
                <a:sym typeface="Belanosima"/>
              </a:rPr>
              <a:t>Selected performance metrics for all Agents</a:t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00" y="1211373"/>
            <a:ext cx="7454126" cy="2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2" type="title"/>
          </p:nvPr>
        </p:nvSpPr>
        <p:spPr>
          <a:xfrm>
            <a:off x="676525" y="790575"/>
            <a:ext cx="1172700" cy="841800"/>
          </a:xfrm>
          <a:prstGeom prst="rect">
            <a:avLst/>
          </a:prstGeom>
          <a:solidFill>
            <a:srgbClr val="86E5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01</a:t>
            </a:r>
            <a:endParaRPr sz="6100"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54050" y="1776775"/>
            <a:ext cx="46431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Opening Hook</a:t>
            </a:r>
            <a:endParaRPr sz="45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5" title="Flux_Dev_A_colorful_cartoonstyle_illustration_of_an_AI_agent_r_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00" y="645925"/>
            <a:ext cx="3530399" cy="3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2"/>
          <p:cNvSpPr txBox="1"/>
          <p:nvPr/>
        </p:nvSpPr>
        <p:spPr>
          <a:xfrm>
            <a:off x="777775" y="215225"/>
            <a:ext cx="5357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775475" y="1048100"/>
            <a:ext cx="8589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 performance varies by algorithm and settings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rolling window training, DDPG outperforms all other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RL algorithms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378275" y="1036875"/>
            <a:ext cx="1006800" cy="5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6E5C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421925" y="3452000"/>
            <a:ext cx="1006800" cy="5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6E5C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1511675" y="3458875"/>
            <a:ext cx="713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rolling window strategy proved effective in boosting    returns and reducing risk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276275" y="2287750"/>
            <a:ext cx="1006800" cy="5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6E5C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idx="2" type="title"/>
          </p:nvPr>
        </p:nvSpPr>
        <p:spPr>
          <a:xfrm>
            <a:off x="676525" y="790575"/>
            <a:ext cx="1337400" cy="841800"/>
          </a:xfrm>
          <a:prstGeom prst="rect">
            <a:avLst/>
          </a:prstGeom>
          <a:solidFill>
            <a:srgbClr val="86E5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06</a:t>
            </a:r>
            <a:endParaRPr sz="6100">
              <a:solidFill>
                <a:schemeClr val="lt1"/>
              </a:solidFill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54050" y="1275425"/>
            <a:ext cx="46431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Future Directions </a:t>
            </a:r>
            <a:endParaRPr sz="65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415" name="Google Shape;41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43" title="Flux_Dev_A_colorful_cartoonstyle_illustration_of_an_AI_agent_r_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00" y="645925"/>
            <a:ext cx="3530399" cy="3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619925" y="941625"/>
            <a:ext cx="61134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74EA8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 with News &amp; Sentiment Analysis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leverage financial news and social media for improved decision-making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74EA8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Real-Time Trading Deployment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deploy RL agents in live or paper trading environments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74EA8"/>
              </a:buClr>
              <a:buSzPts val="21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Ensemble of RL Agents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combine multiple RL strategies for more robust performance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44" title="png-clipart-arrow-and-target-goal-bullseye-computer-icons-business-mission-statement-goal-icon-text-logo-thumbnail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925" y="1055325"/>
            <a:ext cx="1626775" cy="1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idx="1" type="subTitle"/>
          </p:nvPr>
        </p:nvSpPr>
        <p:spPr>
          <a:xfrm>
            <a:off x="1384875" y="1101425"/>
            <a:ext cx="6425100" cy="28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11448"/>
                </a:solidFill>
                <a:latin typeface="Belanosima"/>
                <a:ea typeface="Belanosima"/>
                <a:cs typeface="Belanosima"/>
                <a:sym typeface="Belanosima"/>
              </a:rPr>
              <a:t>Thank you for your attention</a:t>
            </a:r>
            <a:endParaRPr sz="6100">
              <a:solidFill>
                <a:srgbClr val="111448"/>
              </a:solidFill>
              <a:latin typeface="Belanosima"/>
              <a:ea typeface="Belanosima"/>
              <a:cs typeface="Belanosima"/>
              <a:sym typeface="Belanosima"/>
            </a:endParaRPr>
          </a:p>
        </p:txBody>
      </p:sp>
      <p:sp>
        <p:nvSpPr>
          <p:cNvPr id="429" name="Google Shape;42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5"/>
          <p:cNvSpPr/>
          <p:nvPr/>
        </p:nvSpPr>
        <p:spPr>
          <a:xfrm rot="-10074447">
            <a:off x="-801811" y="3906771"/>
            <a:ext cx="2434372" cy="1786359"/>
          </a:xfrm>
          <a:custGeom>
            <a:rect b="b" l="l" r="r" t="t"/>
            <a:pathLst>
              <a:path extrusionOk="0" h="2070" w="2281">
                <a:moveTo>
                  <a:pt x="2250" y="964"/>
                </a:moveTo>
                <a:cubicBezTo>
                  <a:pt x="2242" y="984"/>
                  <a:pt x="2232" y="1003"/>
                  <a:pt x="2220" y="1020"/>
                </a:cubicBezTo>
                <a:cubicBezTo>
                  <a:pt x="2157" y="1119"/>
                  <a:pt x="2054" y="1192"/>
                  <a:pt x="2005" y="1292"/>
                </a:cubicBezTo>
                <a:cubicBezTo>
                  <a:pt x="1991" y="1321"/>
                  <a:pt x="1982" y="1352"/>
                  <a:pt x="1979" y="1386"/>
                </a:cubicBezTo>
                <a:cubicBezTo>
                  <a:pt x="1975" y="1433"/>
                  <a:pt x="1986" y="1481"/>
                  <a:pt x="1984" y="1528"/>
                </a:cubicBezTo>
                <a:cubicBezTo>
                  <a:pt x="1983" y="1551"/>
                  <a:pt x="1980" y="1573"/>
                  <a:pt x="1973" y="1594"/>
                </a:cubicBezTo>
                <a:cubicBezTo>
                  <a:pt x="1945" y="1691"/>
                  <a:pt x="1865" y="1769"/>
                  <a:pt x="1779" y="1811"/>
                </a:cubicBezTo>
                <a:cubicBezTo>
                  <a:pt x="1777" y="1813"/>
                  <a:pt x="1774" y="1814"/>
                  <a:pt x="1772" y="1815"/>
                </a:cubicBezTo>
                <a:cubicBezTo>
                  <a:pt x="1767" y="1817"/>
                  <a:pt x="1762" y="1820"/>
                  <a:pt x="1757" y="1822"/>
                </a:cubicBezTo>
                <a:cubicBezTo>
                  <a:pt x="1670" y="1860"/>
                  <a:pt x="1576" y="1876"/>
                  <a:pt x="1486" y="1901"/>
                </a:cubicBezTo>
                <a:cubicBezTo>
                  <a:pt x="1473" y="1904"/>
                  <a:pt x="1460" y="1908"/>
                  <a:pt x="1448" y="1912"/>
                </a:cubicBezTo>
                <a:cubicBezTo>
                  <a:pt x="1372" y="1935"/>
                  <a:pt x="1298" y="1969"/>
                  <a:pt x="1223" y="1994"/>
                </a:cubicBezTo>
                <a:cubicBezTo>
                  <a:pt x="1168" y="2012"/>
                  <a:pt x="1113" y="2026"/>
                  <a:pt x="1055" y="2029"/>
                </a:cubicBezTo>
                <a:cubicBezTo>
                  <a:pt x="1054" y="2029"/>
                  <a:pt x="1053" y="2029"/>
                  <a:pt x="1051" y="2029"/>
                </a:cubicBezTo>
                <a:cubicBezTo>
                  <a:pt x="1051" y="2029"/>
                  <a:pt x="1002" y="2039"/>
                  <a:pt x="937" y="2048"/>
                </a:cubicBezTo>
                <a:cubicBezTo>
                  <a:pt x="860" y="2059"/>
                  <a:pt x="761" y="2070"/>
                  <a:pt x="695" y="2064"/>
                </a:cubicBezTo>
                <a:cubicBezTo>
                  <a:pt x="681" y="2062"/>
                  <a:pt x="666" y="2060"/>
                  <a:pt x="651" y="2059"/>
                </a:cubicBezTo>
                <a:cubicBezTo>
                  <a:pt x="638" y="2057"/>
                  <a:pt x="626" y="2055"/>
                  <a:pt x="613" y="2053"/>
                </a:cubicBezTo>
                <a:cubicBezTo>
                  <a:pt x="517" y="2038"/>
                  <a:pt x="423" y="2011"/>
                  <a:pt x="339" y="1961"/>
                </a:cubicBezTo>
                <a:cubicBezTo>
                  <a:pt x="324" y="1952"/>
                  <a:pt x="310" y="1943"/>
                  <a:pt x="295" y="1932"/>
                </a:cubicBezTo>
                <a:cubicBezTo>
                  <a:pt x="293" y="1930"/>
                  <a:pt x="290" y="1928"/>
                  <a:pt x="287" y="1926"/>
                </a:cubicBezTo>
                <a:cubicBezTo>
                  <a:pt x="231" y="1883"/>
                  <a:pt x="182" y="1826"/>
                  <a:pt x="159" y="1754"/>
                </a:cubicBezTo>
                <a:cubicBezTo>
                  <a:pt x="146" y="1714"/>
                  <a:pt x="143" y="1671"/>
                  <a:pt x="142" y="1628"/>
                </a:cubicBezTo>
                <a:cubicBezTo>
                  <a:pt x="142" y="1577"/>
                  <a:pt x="146" y="1526"/>
                  <a:pt x="144" y="1475"/>
                </a:cubicBezTo>
                <a:cubicBezTo>
                  <a:pt x="142" y="1418"/>
                  <a:pt x="133" y="1361"/>
                  <a:pt x="117" y="1306"/>
                </a:cubicBezTo>
                <a:cubicBezTo>
                  <a:pt x="107" y="1273"/>
                  <a:pt x="94" y="1240"/>
                  <a:pt x="79" y="1208"/>
                </a:cubicBezTo>
                <a:cubicBezTo>
                  <a:pt x="54" y="1156"/>
                  <a:pt x="21" y="1107"/>
                  <a:pt x="10" y="1049"/>
                </a:cubicBezTo>
                <a:cubicBezTo>
                  <a:pt x="8" y="1041"/>
                  <a:pt x="7" y="1032"/>
                  <a:pt x="6" y="1023"/>
                </a:cubicBezTo>
                <a:cubicBezTo>
                  <a:pt x="0" y="953"/>
                  <a:pt x="24" y="882"/>
                  <a:pt x="56" y="820"/>
                </a:cubicBezTo>
                <a:cubicBezTo>
                  <a:pt x="71" y="791"/>
                  <a:pt x="88" y="763"/>
                  <a:pt x="107" y="736"/>
                </a:cubicBezTo>
                <a:cubicBezTo>
                  <a:pt x="141" y="690"/>
                  <a:pt x="182" y="650"/>
                  <a:pt x="231" y="624"/>
                </a:cubicBezTo>
                <a:cubicBezTo>
                  <a:pt x="260" y="608"/>
                  <a:pt x="291" y="598"/>
                  <a:pt x="319" y="580"/>
                </a:cubicBezTo>
                <a:cubicBezTo>
                  <a:pt x="333" y="572"/>
                  <a:pt x="343" y="563"/>
                  <a:pt x="351" y="552"/>
                </a:cubicBezTo>
                <a:cubicBezTo>
                  <a:pt x="412" y="477"/>
                  <a:pt x="358" y="347"/>
                  <a:pt x="398" y="233"/>
                </a:cubicBezTo>
                <a:cubicBezTo>
                  <a:pt x="415" y="183"/>
                  <a:pt x="450" y="136"/>
                  <a:pt x="521" y="98"/>
                </a:cubicBezTo>
                <a:cubicBezTo>
                  <a:pt x="548" y="83"/>
                  <a:pt x="591" y="66"/>
                  <a:pt x="638" y="51"/>
                </a:cubicBezTo>
                <a:cubicBezTo>
                  <a:pt x="725" y="22"/>
                  <a:pt x="829" y="0"/>
                  <a:pt x="884" y="13"/>
                </a:cubicBezTo>
                <a:cubicBezTo>
                  <a:pt x="904" y="17"/>
                  <a:pt x="922" y="24"/>
                  <a:pt x="940" y="31"/>
                </a:cubicBezTo>
                <a:cubicBezTo>
                  <a:pt x="1039" y="73"/>
                  <a:pt x="1104" y="151"/>
                  <a:pt x="1161" y="160"/>
                </a:cubicBezTo>
                <a:cubicBezTo>
                  <a:pt x="1176" y="163"/>
                  <a:pt x="1191" y="164"/>
                  <a:pt x="1205" y="166"/>
                </a:cubicBezTo>
                <a:cubicBezTo>
                  <a:pt x="1316" y="178"/>
                  <a:pt x="1384" y="160"/>
                  <a:pt x="1497" y="103"/>
                </a:cubicBezTo>
                <a:cubicBezTo>
                  <a:pt x="1499" y="102"/>
                  <a:pt x="1501" y="101"/>
                  <a:pt x="1503" y="100"/>
                </a:cubicBezTo>
                <a:cubicBezTo>
                  <a:pt x="1620" y="41"/>
                  <a:pt x="1764" y="2"/>
                  <a:pt x="1873" y="71"/>
                </a:cubicBezTo>
                <a:cubicBezTo>
                  <a:pt x="1881" y="76"/>
                  <a:pt x="1890" y="82"/>
                  <a:pt x="1898" y="89"/>
                </a:cubicBezTo>
                <a:cubicBezTo>
                  <a:pt x="1965" y="145"/>
                  <a:pt x="1998" y="238"/>
                  <a:pt x="2017" y="330"/>
                </a:cubicBezTo>
                <a:cubicBezTo>
                  <a:pt x="2023" y="356"/>
                  <a:pt x="2028" y="382"/>
                  <a:pt x="2034" y="408"/>
                </a:cubicBezTo>
                <a:cubicBezTo>
                  <a:pt x="2039" y="430"/>
                  <a:pt x="2045" y="452"/>
                  <a:pt x="2054" y="472"/>
                </a:cubicBezTo>
                <a:cubicBezTo>
                  <a:pt x="2074" y="517"/>
                  <a:pt x="2170" y="543"/>
                  <a:pt x="2205" y="571"/>
                </a:cubicBezTo>
                <a:cubicBezTo>
                  <a:pt x="2229" y="589"/>
                  <a:pt x="2254" y="628"/>
                  <a:pt x="2267" y="672"/>
                </a:cubicBezTo>
                <a:cubicBezTo>
                  <a:pt x="2273" y="688"/>
                  <a:pt x="2276" y="706"/>
                  <a:pt x="2277" y="723"/>
                </a:cubicBezTo>
                <a:cubicBezTo>
                  <a:pt x="2281" y="804"/>
                  <a:pt x="2280" y="890"/>
                  <a:pt x="2250" y="964"/>
                </a:cubicBezTo>
                <a:close/>
              </a:path>
            </a:pathLst>
          </a:custGeom>
          <a:solidFill>
            <a:srgbClr val="D9D9D9">
              <a:alpha val="240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5"/>
          <p:cNvSpPr/>
          <p:nvPr/>
        </p:nvSpPr>
        <p:spPr>
          <a:xfrm rot="-10074447">
            <a:off x="7498789" y="-564779"/>
            <a:ext cx="2434372" cy="1786359"/>
          </a:xfrm>
          <a:custGeom>
            <a:rect b="b" l="l" r="r" t="t"/>
            <a:pathLst>
              <a:path extrusionOk="0" h="2070" w="2281">
                <a:moveTo>
                  <a:pt x="2250" y="964"/>
                </a:moveTo>
                <a:cubicBezTo>
                  <a:pt x="2242" y="984"/>
                  <a:pt x="2232" y="1003"/>
                  <a:pt x="2220" y="1020"/>
                </a:cubicBezTo>
                <a:cubicBezTo>
                  <a:pt x="2157" y="1119"/>
                  <a:pt x="2054" y="1192"/>
                  <a:pt x="2005" y="1292"/>
                </a:cubicBezTo>
                <a:cubicBezTo>
                  <a:pt x="1991" y="1321"/>
                  <a:pt x="1982" y="1352"/>
                  <a:pt x="1979" y="1386"/>
                </a:cubicBezTo>
                <a:cubicBezTo>
                  <a:pt x="1975" y="1433"/>
                  <a:pt x="1986" y="1481"/>
                  <a:pt x="1984" y="1528"/>
                </a:cubicBezTo>
                <a:cubicBezTo>
                  <a:pt x="1983" y="1551"/>
                  <a:pt x="1980" y="1573"/>
                  <a:pt x="1973" y="1594"/>
                </a:cubicBezTo>
                <a:cubicBezTo>
                  <a:pt x="1945" y="1691"/>
                  <a:pt x="1865" y="1769"/>
                  <a:pt x="1779" y="1811"/>
                </a:cubicBezTo>
                <a:cubicBezTo>
                  <a:pt x="1777" y="1813"/>
                  <a:pt x="1774" y="1814"/>
                  <a:pt x="1772" y="1815"/>
                </a:cubicBezTo>
                <a:cubicBezTo>
                  <a:pt x="1767" y="1817"/>
                  <a:pt x="1762" y="1820"/>
                  <a:pt x="1757" y="1822"/>
                </a:cubicBezTo>
                <a:cubicBezTo>
                  <a:pt x="1670" y="1860"/>
                  <a:pt x="1576" y="1876"/>
                  <a:pt x="1486" y="1901"/>
                </a:cubicBezTo>
                <a:cubicBezTo>
                  <a:pt x="1473" y="1904"/>
                  <a:pt x="1460" y="1908"/>
                  <a:pt x="1448" y="1912"/>
                </a:cubicBezTo>
                <a:cubicBezTo>
                  <a:pt x="1372" y="1935"/>
                  <a:pt x="1298" y="1969"/>
                  <a:pt x="1223" y="1994"/>
                </a:cubicBezTo>
                <a:cubicBezTo>
                  <a:pt x="1168" y="2012"/>
                  <a:pt x="1113" y="2026"/>
                  <a:pt x="1055" y="2029"/>
                </a:cubicBezTo>
                <a:cubicBezTo>
                  <a:pt x="1054" y="2029"/>
                  <a:pt x="1053" y="2029"/>
                  <a:pt x="1051" y="2029"/>
                </a:cubicBezTo>
                <a:cubicBezTo>
                  <a:pt x="1051" y="2029"/>
                  <a:pt x="1002" y="2039"/>
                  <a:pt x="937" y="2048"/>
                </a:cubicBezTo>
                <a:cubicBezTo>
                  <a:pt x="860" y="2059"/>
                  <a:pt x="761" y="2070"/>
                  <a:pt x="695" y="2064"/>
                </a:cubicBezTo>
                <a:cubicBezTo>
                  <a:pt x="681" y="2062"/>
                  <a:pt x="666" y="2060"/>
                  <a:pt x="651" y="2059"/>
                </a:cubicBezTo>
                <a:cubicBezTo>
                  <a:pt x="638" y="2057"/>
                  <a:pt x="626" y="2055"/>
                  <a:pt x="613" y="2053"/>
                </a:cubicBezTo>
                <a:cubicBezTo>
                  <a:pt x="517" y="2038"/>
                  <a:pt x="423" y="2011"/>
                  <a:pt x="339" y="1961"/>
                </a:cubicBezTo>
                <a:cubicBezTo>
                  <a:pt x="324" y="1952"/>
                  <a:pt x="310" y="1943"/>
                  <a:pt x="295" y="1932"/>
                </a:cubicBezTo>
                <a:cubicBezTo>
                  <a:pt x="293" y="1930"/>
                  <a:pt x="290" y="1928"/>
                  <a:pt x="287" y="1926"/>
                </a:cubicBezTo>
                <a:cubicBezTo>
                  <a:pt x="231" y="1883"/>
                  <a:pt x="182" y="1826"/>
                  <a:pt x="159" y="1754"/>
                </a:cubicBezTo>
                <a:cubicBezTo>
                  <a:pt x="146" y="1714"/>
                  <a:pt x="143" y="1671"/>
                  <a:pt x="142" y="1628"/>
                </a:cubicBezTo>
                <a:cubicBezTo>
                  <a:pt x="142" y="1577"/>
                  <a:pt x="146" y="1526"/>
                  <a:pt x="144" y="1475"/>
                </a:cubicBezTo>
                <a:cubicBezTo>
                  <a:pt x="142" y="1418"/>
                  <a:pt x="133" y="1361"/>
                  <a:pt x="117" y="1306"/>
                </a:cubicBezTo>
                <a:cubicBezTo>
                  <a:pt x="107" y="1273"/>
                  <a:pt x="94" y="1240"/>
                  <a:pt x="79" y="1208"/>
                </a:cubicBezTo>
                <a:cubicBezTo>
                  <a:pt x="54" y="1156"/>
                  <a:pt x="21" y="1107"/>
                  <a:pt x="10" y="1049"/>
                </a:cubicBezTo>
                <a:cubicBezTo>
                  <a:pt x="8" y="1041"/>
                  <a:pt x="7" y="1032"/>
                  <a:pt x="6" y="1023"/>
                </a:cubicBezTo>
                <a:cubicBezTo>
                  <a:pt x="0" y="953"/>
                  <a:pt x="24" y="882"/>
                  <a:pt x="56" y="820"/>
                </a:cubicBezTo>
                <a:cubicBezTo>
                  <a:pt x="71" y="791"/>
                  <a:pt x="88" y="763"/>
                  <a:pt x="107" y="736"/>
                </a:cubicBezTo>
                <a:cubicBezTo>
                  <a:pt x="141" y="690"/>
                  <a:pt x="182" y="650"/>
                  <a:pt x="231" y="624"/>
                </a:cubicBezTo>
                <a:cubicBezTo>
                  <a:pt x="260" y="608"/>
                  <a:pt x="291" y="598"/>
                  <a:pt x="319" y="580"/>
                </a:cubicBezTo>
                <a:cubicBezTo>
                  <a:pt x="333" y="572"/>
                  <a:pt x="343" y="563"/>
                  <a:pt x="351" y="552"/>
                </a:cubicBezTo>
                <a:cubicBezTo>
                  <a:pt x="412" y="477"/>
                  <a:pt x="358" y="347"/>
                  <a:pt x="398" y="233"/>
                </a:cubicBezTo>
                <a:cubicBezTo>
                  <a:pt x="415" y="183"/>
                  <a:pt x="450" y="136"/>
                  <a:pt x="521" y="98"/>
                </a:cubicBezTo>
                <a:cubicBezTo>
                  <a:pt x="548" y="83"/>
                  <a:pt x="591" y="66"/>
                  <a:pt x="638" y="51"/>
                </a:cubicBezTo>
                <a:cubicBezTo>
                  <a:pt x="725" y="22"/>
                  <a:pt x="829" y="0"/>
                  <a:pt x="884" y="13"/>
                </a:cubicBezTo>
                <a:cubicBezTo>
                  <a:pt x="904" y="17"/>
                  <a:pt x="922" y="24"/>
                  <a:pt x="940" y="31"/>
                </a:cubicBezTo>
                <a:cubicBezTo>
                  <a:pt x="1039" y="73"/>
                  <a:pt x="1104" y="151"/>
                  <a:pt x="1161" y="160"/>
                </a:cubicBezTo>
                <a:cubicBezTo>
                  <a:pt x="1176" y="163"/>
                  <a:pt x="1191" y="164"/>
                  <a:pt x="1205" y="166"/>
                </a:cubicBezTo>
                <a:cubicBezTo>
                  <a:pt x="1316" y="178"/>
                  <a:pt x="1384" y="160"/>
                  <a:pt x="1497" y="103"/>
                </a:cubicBezTo>
                <a:cubicBezTo>
                  <a:pt x="1499" y="102"/>
                  <a:pt x="1501" y="101"/>
                  <a:pt x="1503" y="100"/>
                </a:cubicBezTo>
                <a:cubicBezTo>
                  <a:pt x="1620" y="41"/>
                  <a:pt x="1764" y="2"/>
                  <a:pt x="1873" y="71"/>
                </a:cubicBezTo>
                <a:cubicBezTo>
                  <a:pt x="1881" y="76"/>
                  <a:pt x="1890" y="82"/>
                  <a:pt x="1898" y="89"/>
                </a:cubicBezTo>
                <a:cubicBezTo>
                  <a:pt x="1965" y="145"/>
                  <a:pt x="1998" y="238"/>
                  <a:pt x="2017" y="330"/>
                </a:cubicBezTo>
                <a:cubicBezTo>
                  <a:pt x="2023" y="356"/>
                  <a:pt x="2028" y="382"/>
                  <a:pt x="2034" y="408"/>
                </a:cubicBezTo>
                <a:cubicBezTo>
                  <a:pt x="2039" y="430"/>
                  <a:pt x="2045" y="452"/>
                  <a:pt x="2054" y="472"/>
                </a:cubicBezTo>
                <a:cubicBezTo>
                  <a:pt x="2074" y="517"/>
                  <a:pt x="2170" y="543"/>
                  <a:pt x="2205" y="571"/>
                </a:cubicBezTo>
                <a:cubicBezTo>
                  <a:pt x="2229" y="589"/>
                  <a:pt x="2254" y="628"/>
                  <a:pt x="2267" y="672"/>
                </a:cubicBezTo>
                <a:cubicBezTo>
                  <a:pt x="2273" y="688"/>
                  <a:pt x="2276" y="706"/>
                  <a:pt x="2277" y="723"/>
                </a:cubicBezTo>
                <a:cubicBezTo>
                  <a:pt x="2281" y="804"/>
                  <a:pt x="2280" y="890"/>
                  <a:pt x="2250" y="964"/>
                </a:cubicBezTo>
                <a:close/>
              </a:path>
            </a:pathLst>
          </a:custGeom>
          <a:solidFill>
            <a:srgbClr val="D9D9D9">
              <a:alpha val="240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507270" y="1549415"/>
            <a:ext cx="8113205" cy="2899269"/>
            <a:chOff x="485095" y="1748940"/>
            <a:chExt cx="8113205" cy="2899269"/>
          </a:xfrm>
        </p:grpSpPr>
        <p:sp>
          <p:nvSpPr>
            <p:cNvPr id="98" name="Google Shape;98;p16"/>
            <p:cNvSpPr/>
            <p:nvPr/>
          </p:nvSpPr>
          <p:spPr>
            <a:xfrm>
              <a:off x="4880700" y="2220800"/>
              <a:ext cx="3717600" cy="7995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880700" y="3101600"/>
              <a:ext cx="3717600" cy="7026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Jane Street (India, 2023–2025)</a:t>
              </a:r>
              <a:r>
                <a:rPr lang="en">
                  <a:solidFill>
                    <a:schemeClr val="dk1"/>
                  </a:solidFill>
                </a:rPr>
                <a:t>: Retail investors lost $21.7B in derivatives trading (Reuters, 2025)</a:t>
              </a:r>
              <a:endParaRPr/>
            </a:p>
          </p:txBody>
        </p:sp>
        <p:grpSp>
          <p:nvGrpSpPr>
            <p:cNvPr id="100" name="Google Shape;100;p16"/>
            <p:cNvGrpSpPr/>
            <p:nvPr/>
          </p:nvGrpSpPr>
          <p:grpSpPr>
            <a:xfrm>
              <a:off x="485095" y="1748940"/>
              <a:ext cx="4395820" cy="2899269"/>
              <a:chOff x="485095" y="1748940"/>
              <a:chExt cx="4395820" cy="2899269"/>
            </a:xfrm>
          </p:grpSpPr>
          <p:grpSp>
            <p:nvGrpSpPr>
              <p:cNvPr id="101" name="Google Shape;101;p16"/>
              <p:cNvGrpSpPr/>
              <p:nvPr/>
            </p:nvGrpSpPr>
            <p:grpSpPr>
              <a:xfrm>
                <a:off x="3133526" y="2220935"/>
                <a:ext cx="1747389" cy="1583315"/>
                <a:chOff x="2924790" y="2205556"/>
                <a:chExt cx="1733177" cy="1570438"/>
              </a:xfrm>
            </p:grpSpPr>
            <p:sp>
              <p:nvSpPr>
                <p:cNvPr id="102" name="Google Shape;102;p16"/>
                <p:cNvSpPr/>
                <p:nvPr/>
              </p:nvSpPr>
              <p:spPr>
                <a:xfrm rot="-5400000">
                  <a:off x="3409772" y="2527986"/>
                  <a:ext cx="763025" cy="1732989"/>
                </a:xfrm>
                <a:custGeom>
                  <a:rect b="b" l="l" r="r" t="t"/>
                  <a:pathLst>
                    <a:path extrusionOk="0" h="105977" w="32124">
                      <a:moveTo>
                        <a:pt x="29255" y="1"/>
                      </a:moveTo>
                      <a:lnTo>
                        <a:pt x="29255" y="52371"/>
                      </a:lnTo>
                      <a:cubicBezTo>
                        <a:pt x="29255" y="53706"/>
                        <a:pt x="28588" y="55841"/>
                        <a:pt x="27387" y="56741"/>
                      </a:cubicBezTo>
                      <a:lnTo>
                        <a:pt x="5038" y="73987"/>
                      </a:lnTo>
                      <a:cubicBezTo>
                        <a:pt x="2436" y="76022"/>
                        <a:pt x="1" y="78223"/>
                        <a:pt x="1" y="82126"/>
                      </a:cubicBezTo>
                      <a:lnTo>
                        <a:pt x="1" y="105976"/>
                      </a:lnTo>
                      <a:lnTo>
                        <a:pt x="32124" y="105976"/>
                      </a:lnTo>
                      <a:lnTo>
                        <a:pt x="32124" y="78824"/>
                      </a:lnTo>
                      <a:lnTo>
                        <a:pt x="32124" y="74921"/>
                      </a:lnTo>
                      <a:lnTo>
                        <a:pt x="32124" y="70684"/>
                      </a:lnTo>
                      <a:lnTo>
                        <a:pt x="32124" y="69717"/>
                      </a:lnTo>
                      <a:lnTo>
                        <a:pt x="32124" y="55307"/>
                      </a:lnTo>
                      <a:lnTo>
                        <a:pt x="32124" y="1"/>
                      </a:lnTo>
                      <a:lnTo>
                        <a:pt x="29255" y="1"/>
                      </a:lnTo>
                      <a:close/>
                    </a:path>
                  </a:pathLst>
                </a:custGeom>
                <a:solidFill>
                  <a:srgbClr val="0086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6"/>
                <p:cNvSpPr/>
                <p:nvPr/>
              </p:nvSpPr>
              <p:spPr>
                <a:xfrm rot="-5400000">
                  <a:off x="3400340" y="1740792"/>
                  <a:ext cx="792864" cy="1722391"/>
                </a:xfrm>
                <a:custGeom>
                  <a:rect b="b" l="l" r="r" t="t"/>
                  <a:pathLst>
                    <a:path extrusionOk="0" h="105977" w="32090">
                      <a:moveTo>
                        <a:pt x="2836" y="1"/>
                      </a:moveTo>
                      <a:lnTo>
                        <a:pt x="2836" y="52371"/>
                      </a:lnTo>
                      <a:cubicBezTo>
                        <a:pt x="2836" y="53706"/>
                        <a:pt x="3536" y="55841"/>
                        <a:pt x="4704" y="56741"/>
                      </a:cubicBezTo>
                      <a:lnTo>
                        <a:pt x="27053" y="73987"/>
                      </a:lnTo>
                      <a:cubicBezTo>
                        <a:pt x="29688" y="76022"/>
                        <a:pt x="32090" y="78223"/>
                        <a:pt x="32090" y="82126"/>
                      </a:cubicBezTo>
                      <a:lnTo>
                        <a:pt x="32090" y="105976"/>
                      </a:lnTo>
                      <a:lnTo>
                        <a:pt x="0" y="105976"/>
                      </a:lnTo>
                      <a:lnTo>
                        <a:pt x="0" y="78824"/>
                      </a:lnTo>
                      <a:lnTo>
                        <a:pt x="0" y="74921"/>
                      </a:lnTo>
                      <a:lnTo>
                        <a:pt x="0" y="70684"/>
                      </a:lnTo>
                      <a:lnTo>
                        <a:pt x="0" y="69717"/>
                      </a:lnTo>
                      <a:lnTo>
                        <a:pt x="0" y="55307"/>
                      </a:lnTo>
                      <a:lnTo>
                        <a:pt x="0" y="1"/>
                      </a:lnTo>
                      <a:lnTo>
                        <a:pt x="2836" y="1"/>
                      </a:lnTo>
                      <a:close/>
                    </a:path>
                  </a:pathLst>
                </a:custGeom>
                <a:solidFill>
                  <a:srgbClr val="86E5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" name="Google Shape;104;p16"/>
              <p:cNvGrpSpPr/>
              <p:nvPr/>
            </p:nvGrpSpPr>
            <p:grpSpPr>
              <a:xfrm>
                <a:off x="1581870" y="2274038"/>
                <a:ext cx="1523099" cy="1609531"/>
                <a:chOff x="3369288" y="1503375"/>
                <a:chExt cx="2405400" cy="2541900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 flipH="1" rot="-5400000">
                  <a:off x="3301038" y="1571625"/>
                  <a:ext cx="2541900" cy="2405400"/>
                </a:xfrm>
                <a:prstGeom prst="pie">
                  <a:avLst>
                    <a:gd fmla="val 10751745" name="adj1"/>
                    <a:gd fmla="val 16200000" name="adj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6"/>
                <p:cNvSpPr/>
                <p:nvPr/>
              </p:nvSpPr>
              <p:spPr>
                <a:xfrm flipH="1" rot="-5400000">
                  <a:off x="3301038" y="1571625"/>
                  <a:ext cx="2541900" cy="2405400"/>
                </a:xfrm>
                <a:prstGeom prst="pie">
                  <a:avLst>
                    <a:gd fmla="val 21572420" name="adj1"/>
                    <a:gd fmla="val 5392371" name="adj2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" name="Google Shape;107;p16"/>
              <p:cNvSpPr/>
              <p:nvPr/>
            </p:nvSpPr>
            <p:spPr>
              <a:xfrm rot="3038822">
                <a:off x="915179" y="3401890"/>
                <a:ext cx="437631" cy="1318739"/>
              </a:xfrm>
              <a:prstGeom prst="roundRect">
                <a:avLst>
                  <a:gd fmla="val 29789" name="adj"/>
                </a:avLst>
              </a:prstGeom>
              <a:solidFill>
                <a:srgbClr val="0086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 rot="2562126">
                <a:off x="1410792" y="2134942"/>
                <a:ext cx="1867627" cy="1866797"/>
              </a:xfrm>
              <a:prstGeom prst="donut">
                <a:avLst>
                  <a:gd fmla="val 10521" name="adj"/>
                </a:avLst>
              </a:prstGeom>
              <a:solidFill>
                <a:srgbClr val="86E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 rot="3040240">
                <a:off x="1295857" y="3607740"/>
                <a:ext cx="545302" cy="195291"/>
              </a:xfrm>
              <a:prstGeom prst="roundRect">
                <a:avLst>
                  <a:gd fmla="val 50000" name="adj"/>
                </a:avLst>
              </a:prstGeom>
              <a:solidFill>
                <a:srgbClr val="A0CC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16"/>
          <p:cNvSpPr txBox="1"/>
          <p:nvPr/>
        </p:nvSpPr>
        <p:spPr>
          <a:xfrm>
            <a:off x="4907500" y="2038475"/>
            <a:ext cx="3717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About 95% of retail traders lose money due to behavioral biases like overconfidence and poor risk management (Medium 2022)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24625" y="125625"/>
            <a:ext cx="4759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Problematic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4552339" y="3986632"/>
            <a:ext cx="103226" cy="77018"/>
          </a:xfrm>
          <a:custGeom>
            <a:rect b="b" l="l" r="r" t="t"/>
            <a:pathLst>
              <a:path extrusionOk="0" h="2586" w="3466">
                <a:moveTo>
                  <a:pt x="614" y="0"/>
                </a:moveTo>
                <a:cubicBezTo>
                  <a:pt x="287" y="0"/>
                  <a:pt x="0" y="305"/>
                  <a:pt x="0" y="696"/>
                </a:cubicBezTo>
                <a:cubicBezTo>
                  <a:pt x="0" y="1326"/>
                  <a:pt x="1008" y="2019"/>
                  <a:pt x="1733" y="2586"/>
                </a:cubicBezTo>
                <a:cubicBezTo>
                  <a:pt x="2426" y="2019"/>
                  <a:pt x="3466" y="1326"/>
                  <a:pt x="3466" y="696"/>
                </a:cubicBezTo>
                <a:cubicBezTo>
                  <a:pt x="3466" y="349"/>
                  <a:pt x="3214" y="3"/>
                  <a:pt x="2741" y="3"/>
                </a:cubicBezTo>
                <a:cubicBezTo>
                  <a:pt x="2237" y="3"/>
                  <a:pt x="2048" y="570"/>
                  <a:pt x="2048" y="570"/>
                </a:cubicBezTo>
                <a:cubicBezTo>
                  <a:pt x="2001" y="743"/>
                  <a:pt x="1851" y="830"/>
                  <a:pt x="1701" y="830"/>
                </a:cubicBezTo>
                <a:cubicBezTo>
                  <a:pt x="1552" y="830"/>
                  <a:pt x="1402" y="743"/>
                  <a:pt x="1355" y="570"/>
                </a:cubicBezTo>
                <a:cubicBezTo>
                  <a:pt x="1355" y="538"/>
                  <a:pt x="1166" y="3"/>
                  <a:pt x="662" y="3"/>
                </a:cubicBezTo>
                <a:cubicBezTo>
                  <a:pt x="646" y="1"/>
                  <a:pt x="630" y="0"/>
                  <a:pt x="6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 title="bankrupt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25" y="2114675"/>
            <a:ext cx="1543575" cy="15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12000" y="1811550"/>
            <a:ext cx="873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Can algorithms and AI solve those</a:t>
            </a:r>
            <a:endParaRPr sz="41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            Problems ?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24625" y="125625"/>
            <a:ext cx="4759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Motivation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3701150" y="1240950"/>
            <a:ext cx="54429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-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2023, </a:t>
            </a:r>
            <a:r>
              <a:rPr b="1" lang="en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37%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overall U.S. equity trading volume was executed through algorithms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-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global reinforcement learning market is expected to grow from $2.8B in 2022 to </a:t>
            </a:r>
            <a:r>
              <a:rPr lang="en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$88.7B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2032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183825" y="3847875"/>
            <a:ext cx="66822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about implementing RL algorithms in trading ?</a:t>
            </a:r>
            <a:endParaRPr b="1" sz="2000">
              <a:solidFill>
                <a:srgbClr val="003249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124620" y="977242"/>
            <a:ext cx="3149106" cy="2872570"/>
            <a:chOff x="179552" y="1471156"/>
            <a:chExt cx="3970128" cy="3621495"/>
          </a:xfrm>
        </p:grpSpPr>
        <p:sp>
          <p:nvSpPr>
            <p:cNvPr id="129" name="Google Shape;129;p18"/>
            <p:cNvSpPr/>
            <p:nvPr/>
          </p:nvSpPr>
          <p:spPr>
            <a:xfrm flipH="1">
              <a:off x="1495571" y="2181004"/>
              <a:ext cx="2010300" cy="1902300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 flipH="1" rot="-5400000">
              <a:off x="1495452" y="2181025"/>
              <a:ext cx="2010300" cy="1902300"/>
            </a:xfrm>
            <a:prstGeom prst="pie">
              <a:avLst>
                <a:gd fmla="val 21572420" name="adj1"/>
                <a:gd fmla="val 539237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 rot="-5400000">
              <a:off x="1495452" y="2181025"/>
              <a:ext cx="2010300" cy="1902300"/>
            </a:xfrm>
            <a:prstGeom prst="pie">
              <a:avLst>
                <a:gd fmla="val 10751745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1581150" y="2883375"/>
              <a:ext cx="18291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3105052">
              <a:off x="3693189" y="2156939"/>
              <a:ext cx="18796" cy="69861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 rot="3105052">
              <a:off x="3712425" y="2192561"/>
              <a:ext cx="34768" cy="69861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 rot="3105052">
              <a:off x="3491003" y="2054634"/>
              <a:ext cx="38254" cy="69861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143463" y="4431916"/>
              <a:ext cx="77992" cy="72458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142216" y="4337634"/>
              <a:ext cx="114167" cy="106558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3185875" y="4469259"/>
              <a:ext cx="61142" cy="75223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 rot="3039449">
              <a:off x="716717" y="3535830"/>
              <a:ext cx="546569" cy="1647242"/>
            </a:xfrm>
            <a:prstGeom prst="roundRect">
              <a:avLst>
                <a:gd fmla="val 29789" name="adj"/>
              </a:avLst>
            </a:prstGeom>
            <a:solidFill>
              <a:srgbClr val="008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654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 rot="2562089">
              <a:off x="1335794" y="1953185"/>
              <a:ext cx="2332571" cy="2331741"/>
            </a:xfrm>
            <a:prstGeom prst="donut">
              <a:avLst>
                <a:gd fmla="val 10521" name="adj"/>
              </a:avLst>
            </a:prstGeom>
            <a:solidFill>
              <a:srgbClr val="86E5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3039972">
              <a:off x="1192330" y="3792969"/>
              <a:ext cx="681090" cy="243881"/>
            </a:xfrm>
            <a:prstGeom prst="roundRect">
              <a:avLst>
                <a:gd fmla="val 50000" name="adj"/>
              </a:avLst>
            </a:prstGeom>
            <a:solidFill>
              <a:srgbClr val="A0C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 txBox="1"/>
          <p:nvPr/>
        </p:nvSpPr>
        <p:spPr>
          <a:xfrm>
            <a:off x="1333500" y="1916125"/>
            <a:ext cx="15921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Real-World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Statistics 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-258875" y="2082050"/>
            <a:ext cx="59994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RL </a:t>
            </a:r>
            <a:endParaRPr sz="40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&amp; </a:t>
            </a:r>
            <a:endParaRPr sz="40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Stock Trading</a:t>
            </a:r>
            <a:endParaRPr sz="40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9"/>
          <p:cNvSpPr txBox="1"/>
          <p:nvPr>
            <p:ph idx="2" type="title"/>
          </p:nvPr>
        </p:nvSpPr>
        <p:spPr>
          <a:xfrm>
            <a:off x="676525" y="790575"/>
            <a:ext cx="1172700" cy="841800"/>
          </a:xfrm>
          <a:prstGeom prst="rect">
            <a:avLst/>
          </a:prstGeom>
          <a:solidFill>
            <a:srgbClr val="86E5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02</a:t>
            </a:r>
            <a:endParaRPr sz="6100">
              <a:solidFill>
                <a:schemeClr val="lt1"/>
              </a:solidFill>
            </a:endParaRPr>
          </a:p>
        </p:txBody>
      </p:sp>
      <p:pic>
        <p:nvPicPr>
          <p:cNvPr id="150" name="Google Shape;150;p19" title="Leonardo_Phoenix_10_A_cartoonstyle_illustration_of_a_researche_3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025" y="844550"/>
            <a:ext cx="3604250" cy="36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title="Flux_Dev_A_colorful_cartoonstyle_illustration_of_an_AI_agent_r_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800" y="645925"/>
            <a:ext cx="3530399" cy="3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25375" y="291425"/>
            <a:ext cx="72711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C2E3A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Core Concepts of Reinforcement Learning</a:t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E3A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54625" y="1102650"/>
            <a:ext cx="79818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Agent: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the learner or decision-maker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Environment:</a:t>
            </a:r>
            <a:r>
              <a:rPr lang="en" sz="1500">
                <a:solidFill>
                  <a:srgbClr val="007E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system or market the agent interacts with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State: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current situation or information available to the agent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Action:</a:t>
            </a:r>
            <a:r>
              <a:rPr lang="en" sz="1500">
                <a:solidFill>
                  <a:srgbClr val="007E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decisions or moves taken by the agent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654625" y="264450"/>
            <a:ext cx="79818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Reward:</a:t>
            </a:r>
            <a:r>
              <a:rPr lang="en" sz="2000">
                <a:solidFill>
                  <a:schemeClr val="dk1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received based on the action’s outcome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Policy:</a:t>
            </a:r>
            <a:r>
              <a:rPr lang="en" sz="2000">
                <a:solidFill>
                  <a:schemeClr val="dk1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strategy that maps states to actions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7EA7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Value Function:</a:t>
            </a:r>
            <a:r>
              <a:rPr lang="en" sz="2000">
                <a:solidFill>
                  <a:schemeClr val="dk1"/>
                </a:solidFill>
                <a:latin typeface="Belanosima SemiBold"/>
                <a:ea typeface="Belanosima SemiBold"/>
                <a:cs typeface="Belanosima SemiBold"/>
                <a:sym typeface="Belanosima SemiBold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estimates expected future rewards</a:t>
            </a:r>
            <a:endParaRPr sz="2000">
              <a:solidFill>
                <a:srgbClr val="007EA7"/>
              </a:solidFill>
              <a:latin typeface="Belanosima SemiBold"/>
              <a:ea typeface="Belanosima SemiBold"/>
              <a:cs typeface="Belanosima SemiBold"/>
              <a:sym typeface="Belanosima SemiBold"/>
            </a:endParaRPr>
          </a:p>
        </p:txBody>
      </p:sp>
      <p:pic>
        <p:nvPicPr>
          <p:cNvPr id="165" name="Google Shape;165;p21" title="Reinforcement-Learning-1024x683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00" y="2429300"/>
            <a:ext cx="5829300" cy="2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ility Management Infographics by Slidesgo">
  <a:themeElements>
    <a:clrScheme name="Simple Light">
      <a:dk1>
        <a:srgbClr val="000000"/>
      </a:dk1>
      <a:lt1>
        <a:srgbClr val="FFFFFF"/>
      </a:lt1>
      <a:dk2>
        <a:srgbClr val="DFE2B2"/>
      </a:dk2>
      <a:lt2>
        <a:srgbClr val="DCD3EB"/>
      </a:lt2>
      <a:accent1>
        <a:srgbClr val="F8DCBF"/>
      </a:accent1>
      <a:accent2>
        <a:srgbClr val="FFCBC1"/>
      </a:accent2>
      <a:accent3>
        <a:srgbClr val="FDE8E0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